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4"/>
  </p:sldMasterIdLst>
  <p:notesMasterIdLst>
    <p:notesMasterId r:id="rId30"/>
  </p:notesMasterIdLst>
  <p:handoutMasterIdLst>
    <p:handoutMasterId r:id="rId31"/>
  </p:handoutMasterIdLst>
  <p:sldIdLst>
    <p:sldId id="308" r:id="rId5"/>
    <p:sldId id="876" r:id="rId6"/>
    <p:sldId id="877" r:id="rId7"/>
    <p:sldId id="878" r:id="rId8"/>
    <p:sldId id="874" r:id="rId9"/>
    <p:sldId id="880" r:id="rId10"/>
    <p:sldId id="857" r:id="rId11"/>
    <p:sldId id="854" r:id="rId12"/>
    <p:sldId id="875" r:id="rId13"/>
    <p:sldId id="267" r:id="rId14"/>
    <p:sldId id="283" r:id="rId15"/>
    <p:sldId id="860" r:id="rId16"/>
    <p:sldId id="861" r:id="rId17"/>
    <p:sldId id="862" r:id="rId18"/>
    <p:sldId id="881" r:id="rId19"/>
    <p:sldId id="879" r:id="rId20"/>
    <p:sldId id="863" r:id="rId21"/>
    <p:sldId id="864" r:id="rId22"/>
    <p:sldId id="865" r:id="rId23"/>
    <p:sldId id="868" r:id="rId24"/>
    <p:sldId id="873" r:id="rId25"/>
    <p:sldId id="297" r:id="rId26"/>
    <p:sldId id="869" r:id="rId27"/>
    <p:sldId id="872" r:id="rId28"/>
    <p:sldId id="856" r:id="rId29"/>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243DF"/>
    <a:srgbClr val="D2D2D2"/>
    <a:srgbClr val="D9D9D9"/>
    <a:srgbClr val="7FCC27"/>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699" autoAdjust="0"/>
  </p:normalViewPr>
  <p:slideViewPr>
    <p:cSldViewPr snapToGrid="0">
      <p:cViewPr>
        <p:scale>
          <a:sx n="66" d="100"/>
          <a:sy n="66" d="100"/>
        </p:scale>
        <p:origin x="1300" y="485"/>
      </p:cViewPr>
      <p:guideLst/>
    </p:cSldViewPr>
  </p:slideViewPr>
  <p:notesTextViewPr>
    <p:cViewPr>
      <p:scale>
        <a:sx n="1" d="1"/>
        <a:sy n="1" d="1"/>
      </p:scale>
      <p:origin x="0" y="0"/>
    </p:cViewPr>
  </p:notesTextViewPr>
  <p:notesViewPr>
    <p:cSldViewPr snapToGrid="0">
      <p:cViewPr varScale="1">
        <p:scale>
          <a:sx n="80" d="100"/>
          <a:sy n="80" d="100"/>
        </p:scale>
        <p:origin x="3804"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th Massi" userId="478c1bcf29534cd8" providerId="LiveId" clId="{6DCE3A5A-72E8-4A46-9B4E-D15306F7F347}"/>
    <pc:docChg chg="undo custSel addSld delSld modSld sldOrd delMainMaster delSection modSection">
      <pc:chgData name="Beth Massi" userId="478c1bcf29534cd8" providerId="LiveId" clId="{6DCE3A5A-72E8-4A46-9B4E-D15306F7F347}" dt="2018-03-20T21:59:48.991" v="801" actId="20577"/>
      <pc:docMkLst>
        <pc:docMk/>
      </pc:docMkLst>
      <pc:sldChg chg="del">
        <pc:chgData name="Beth Massi" userId="478c1bcf29534cd8" providerId="LiveId" clId="{6DCE3A5A-72E8-4A46-9B4E-D15306F7F347}" dt="2018-03-20T21:24:01.388" v="28" actId="2696"/>
        <pc:sldMkLst>
          <pc:docMk/>
          <pc:sldMk cId="2225891766" sldId="260"/>
        </pc:sldMkLst>
      </pc:sldChg>
      <pc:sldChg chg="del">
        <pc:chgData name="Beth Massi" userId="478c1bcf29534cd8" providerId="LiveId" clId="{6DCE3A5A-72E8-4A46-9B4E-D15306F7F347}" dt="2018-03-20T21:23:49.038" v="14" actId="2696"/>
        <pc:sldMkLst>
          <pc:docMk/>
          <pc:sldMk cId="2641835760" sldId="263"/>
        </pc:sldMkLst>
      </pc:sldChg>
      <pc:sldChg chg="modNotesTx">
        <pc:chgData name="Beth Massi" userId="478c1bcf29534cd8" providerId="LiveId" clId="{6DCE3A5A-72E8-4A46-9B4E-D15306F7F347}" dt="2018-03-20T21:28:14.050" v="123" actId="6549"/>
        <pc:sldMkLst>
          <pc:docMk/>
          <pc:sldMk cId="410871248" sldId="267"/>
        </pc:sldMkLst>
      </pc:sldChg>
      <pc:sldChg chg="modSp add del setBg modAnim">
        <pc:chgData name="Beth Massi" userId="478c1bcf29534cd8" providerId="LiveId" clId="{6DCE3A5A-72E8-4A46-9B4E-D15306F7F347}" dt="2018-03-20T21:41:34.991" v="348" actId="20577"/>
        <pc:sldMkLst>
          <pc:docMk/>
          <pc:sldMk cId="3806715318" sldId="268"/>
        </pc:sldMkLst>
        <pc:spChg chg="mod">
          <ac:chgData name="Beth Massi" userId="478c1bcf29534cd8" providerId="LiveId" clId="{6DCE3A5A-72E8-4A46-9B4E-D15306F7F347}" dt="2018-03-20T21:40:27.697" v="342" actId="6549"/>
          <ac:spMkLst>
            <pc:docMk/>
            <pc:sldMk cId="3806715318" sldId="268"/>
            <ac:spMk id="2" creationId="{00000000-0000-0000-0000-000000000000}"/>
          </ac:spMkLst>
        </pc:spChg>
        <pc:spChg chg="mod">
          <ac:chgData name="Beth Massi" userId="478c1bcf29534cd8" providerId="LiveId" clId="{6DCE3A5A-72E8-4A46-9B4E-D15306F7F347}" dt="2018-03-20T21:40:45.826" v="343" actId="1076"/>
          <ac:spMkLst>
            <pc:docMk/>
            <pc:sldMk cId="3806715318" sldId="268"/>
            <ac:spMk id="6" creationId="{00000000-0000-0000-0000-000000000000}"/>
          </ac:spMkLst>
        </pc:spChg>
        <pc:picChg chg="mod">
          <ac:chgData name="Beth Massi" userId="478c1bcf29534cd8" providerId="LiveId" clId="{6DCE3A5A-72E8-4A46-9B4E-D15306F7F347}" dt="2018-03-20T21:40:06.722" v="339" actId="1076"/>
          <ac:picMkLst>
            <pc:docMk/>
            <pc:sldMk cId="3806715318" sldId="268"/>
            <ac:picMk id="4" creationId="{00000000-0000-0000-0000-000000000000}"/>
          </ac:picMkLst>
        </pc:picChg>
      </pc:sldChg>
      <pc:sldChg chg="del">
        <pc:chgData name="Beth Massi" userId="478c1bcf29534cd8" providerId="LiveId" clId="{6DCE3A5A-72E8-4A46-9B4E-D15306F7F347}" dt="2018-03-20T21:23:35.198" v="3" actId="2696"/>
        <pc:sldMkLst>
          <pc:docMk/>
          <pc:sldMk cId="889177076" sldId="278"/>
        </pc:sldMkLst>
      </pc:sldChg>
      <pc:sldChg chg="modSp modNotesTx">
        <pc:chgData name="Beth Massi" userId="478c1bcf29534cd8" providerId="LiveId" clId="{6DCE3A5A-72E8-4A46-9B4E-D15306F7F347}" dt="2018-03-20T21:49:32.287" v="397" actId="14100"/>
        <pc:sldMkLst>
          <pc:docMk/>
          <pc:sldMk cId="49448156" sldId="279"/>
        </pc:sldMkLst>
        <pc:spChg chg="mod">
          <ac:chgData name="Beth Massi" userId="478c1bcf29534cd8" providerId="LiveId" clId="{6DCE3A5A-72E8-4A46-9B4E-D15306F7F347}" dt="2018-03-20T21:48:53.743" v="389" actId="1076"/>
          <ac:spMkLst>
            <pc:docMk/>
            <pc:sldMk cId="49448156" sldId="279"/>
            <ac:spMk id="4" creationId="{00000000-0000-0000-0000-000000000000}"/>
          </ac:spMkLst>
        </pc:spChg>
        <pc:spChg chg="mod">
          <ac:chgData name="Beth Massi" userId="478c1bcf29534cd8" providerId="LiveId" clId="{6DCE3A5A-72E8-4A46-9B4E-D15306F7F347}" dt="2018-03-20T21:48:44.134" v="388" actId="14100"/>
          <ac:spMkLst>
            <pc:docMk/>
            <pc:sldMk cId="49448156" sldId="279"/>
            <ac:spMk id="10" creationId="{00000000-0000-0000-0000-000000000000}"/>
          </ac:spMkLst>
        </pc:spChg>
        <pc:spChg chg="mod">
          <ac:chgData name="Beth Massi" userId="478c1bcf29534cd8" providerId="LiveId" clId="{6DCE3A5A-72E8-4A46-9B4E-D15306F7F347}" dt="2018-03-20T21:48:38.356" v="387" actId="14100"/>
          <ac:spMkLst>
            <pc:docMk/>
            <pc:sldMk cId="49448156" sldId="279"/>
            <ac:spMk id="30" creationId="{00000000-0000-0000-0000-000000000000}"/>
          </ac:spMkLst>
        </pc:spChg>
        <pc:spChg chg="mod">
          <ac:chgData name="Beth Massi" userId="478c1bcf29534cd8" providerId="LiveId" clId="{6DCE3A5A-72E8-4A46-9B4E-D15306F7F347}" dt="2018-03-20T21:49:32.287" v="397" actId="14100"/>
          <ac:spMkLst>
            <pc:docMk/>
            <pc:sldMk cId="49448156" sldId="279"/>
            <ac:spMk id="37" creationId="{BC2F7037-35A1-4512-A32C-64E5ECAEE189}"/>
          </ac:spMkLst>
        </pc:spChg>
        <pc:spChg chg="mod">
          <ac:chgData name="Beth Massi" userId="478c1bcf29534cd8" providerId="LiveId" clId="{6DCE3A5A-72E8-4A46-9B4E-D15306F7F347}" dt="2018-03-20T21:49:25.602" v="396" actId="14100"/>
          <ac:spMkLst>
            <pc:docMk/>
            <pc:sldMk cId="49448156" sldId="279"/>
            <ac:spMk id="38" creationId="{B6635CF6-C36F-4C56-A0E4-973EE65C5FFC}"/>
          </ac:spMkLst>
        </pc:spChg>
        <pc:spChg chg="mod">
          <ac:chgData name="Beth Massi" userId="478c1bcf29534cd8" providerId="LiveId" clId="{6DCE3A5A-72E8-4A46-9B4E-D15306F7F347}" dt="2018-03-20T21:26:15.471" v="119" actId="6549"/>
          <ac:spMkLst>
            <pc:docMk/>
            <pc:sldMk cId="49448156" sldId="279"/>
            <ac:spMk id="39" creationId="{C0FA3E5D-C80E-4CFA-BFDE-C88EC0212DD0}"/>
          </ac:spMkLst>
        </pc:spChg>
        <pc:spChg chg="mod">
          <ac:chgData name="Beth Massi" userId="478c1bcf29534cd8" providerId="LiveId" clId="{6DCE3A5A-72E8-4A46-9B4E-D15306F7F347}" dt="2018-03-20T21:49:04.172" v="392" actId="14100"/>
          <ac:spMkLst>
            <pc:docMk/>
            <pc:sldMk cId="49448156" sldId="279"/>
            <ac:spMk id="62" creationId="{9C4FAAD4-D841-4246-B51F-69DED46E476C}"/>
          </ac:spMkLst>
        </pc:spChg>
        <pc:spChg chg="mod">
          <ac:chgData name="Beth Massi" userId="478c1bcf29534cd8" providerId="LiveId" clId="{6DCE3A5A-72E8-4A46-9B4E-D15306F7F347}" dt="2018-03-20T21:49:09.564" v="393" actId="14100"/>
          <ac:spMkLst>
            <pc:docMk/>
            <pc:sldMk cId="49448156" sldId="279"/>
            <ac:spMk id="63" creationId="{848EACA7-7F3B-4462-A8F3-BFCA71CA34B5}"/>
          </ac:spMkLst>
        </pc:spChg>
        <pc:spChg chg="mod">
          <ac:chgData name="Beth Massi" userId="478c1bcf29534cd8" providerId="LiveId" clId="{6DCE3A5A-72E8-4A46-9B4E-D15306F7F347}" dt="2018-03-20T21:49:13.610" v="394" actId="14100"/>
          <ac:spMkLst>
            <pc:docMk/>
            <pc:sldMk cId="49448156" sldId="279"/>
            <ac:spMk id="64" creationId="{99351268-B0C1-4246-9A60-90108E818956}"/>
          </ac:spMkLst>
        </pc:spChg>
        <pc:spChg chg="mod">
          <ac:chgData name="Beth Massi" userId="478c1bcf29534cd8" providerId="LiveId" clId="{6DCE3A5A-72E8-4A46-9B4E-D15306F7F347}" dt="2018-03-20T21:49:19.874" v="395" actId="14100"/>
          <ac:spMkLst>
            <pc:docMk/>
            <pc:sldMk cId="49448156" sldId="279"/>
            <ac:spMk id="65" creationId="{34542F12-3579-456B-BDF0-C79365885150}"/>
          </ac:spMkLst>
        </pc:spChg>
        <pc:grpChg chg="mod">
          <ac:chgData name="Beth Massi" userId="478c1bcf29534cd8" providerId="LiveId" clId="{6DCE3A5A-72E8-4A46-9B4E-D15306F7F347}" dt="2018-03-20T21:24:10.365" v="29" actId="14100"/>
          <ac:grpSpMkLst>
            <pc:docMk/>
            <pc:sldMk cId="49448156" sldId="279"/>
            <ac:grpSpMk id="5" creationId="{BF3C05F6-5643-4514-9015-EADA69635388}"/>
          </ac:grpSpMkLst>
        </pc:grpChg>
      </pc:sldChg>
      <pc:sldChg chg="add ord modNotesTx">
        <pc:chgData name="Beth Massi" userId="478c1bcf29534cd8" providerId="LiveId" clId="{6DCE3A5A-72E8-4A46-9B4E-D15306F7F347}" dt="2018-03-20T21:42:19.483" v="379" actId="20577"/>
        <pc:sldMkLst>
          <pc:docMk/>
          <pc:sldMk cId="711372276" sldId="283"/>
        </pc:sldMkLst>
      </pc:sldChg>
      <pc:sldChg chg="modNotesTx">
        <pc:chgData name="Beth Massi" userId="478c1bcf29534cd8" providerId="LiveId" clId="{6DCE3A5A-72E8-4A46-9B4E-D15306F7F347}" dt="2018-03-20T21:27:53.166" v="122" actId="6549"/>
        <pc:sldMkLst>
          <pc:docMk/>
          <pc:sldMk cId="2492523884" sldId="286"/>
        </pc:sldMkLst>
      </pc:sldChg>
      <pc:sldChg chg="addSp modSp add modNotesTx">
        <pc:chgData name="Beth Massi" userId="478c1bcf29534cd8" providerId="LiveId" clId="{6DCE3A5A-72E8-4A46-9B4E-D15306F7F347}" dt="2018-03-20T21:59:48.991" v="801" actId="20577"/>
        <pc:sldMkLst>
          <pc:docMk/>
          <pc:sldMk cId="921799083" sldId="288"/>
        </pc:sldMkLst>
        <pc:spChg chg="add mod">
          <ac:chgData name="Beth Massi" userId="478c1bcf29534cd8" providerId="LiveId" clId="{6DCE3A5A-72E8-4A46-9B4E-D15306F7F347}" dt="2018-03-20T21:54:49.710" v="467" actId="6549"/>
          <ac:spMkLst>
            <pc:docMk/>
            <pc:sldMk cId="921799083" sldId="288"/>
            <ac:spMk id="3" creationId="{FC7D8F6D-18A1-46A8-ACEB-63BDB8705636}"/>
          </ac:spMkLst>
        </pc:spChg>
        <pc:spChg chg="mod">
          <ac:chgData name="Beth Massi" userId="478c1bcf29534cd8" providerId="LiveId" clId="{6DCE3A5A-72E8-4A46-9B4E-D15306F7F347}" dt="2018-03-20T21:55:20.179" v="472" actId="20577"/>
          <ac:spMkLst>
            <pc:docMk/>
            <pc:sldMk cId="921799083" sldId="288"/>
            <ac:spMk id="4" creationId="{ABADB2D2-C81E-4000-942E-0EE27059D868}"/>
          </ac:spMkLst>
        </pc:spChg>
      </pc:sldChg>
      <pc:sldChg chg="modNotesTx">
        <pc:chgData name="Beth Massi" userId="478c1bcf29534cd8" providerId="LiveId" clId="{6DCE3A5A-72E8-4A46-9B4E-D15306F7F347}" dt="2018-03-20T21:27:23.593" v="120" actId="6549"/>
        <pc:sldMkLst>
          <pc:docMk/>
          <pc:sldMk cId="3493761638" sldId="290"/>
        </pc:sldMkLst>
      </pc:sldChg>
      <pc:sldChg chg="modNotesTx">
        <pc:chgData name="Beth Massi" userId="478c1bcf29534cd8" providerId="LiveId" clId="{6DCE3A5A-72E8-4A46-9B4E-D15306F7F347}" dt="2018-03-20T21:31:07.021" v="196" actId="6549"/>
        <pc:sldMkLst>
          <pc:docMk/>
          <pc:sldMk cId="1668825844" sldId="293"/>
        </pc:sldMkLst>
      </pc:sldChg>
      <pc:sldChg chg="addSp delSp modSp modNotesTx">
        <pc:chgData name="Beth Massi" userId="478c1bcf29534cd8" providerId="LiveId" clId="{6DCE3A5A-72E8-4A46-9B4E-D15306F7F347}" dt="2018-03-20T21:33:35.671" v="235" actId="6549"/>
        <pc:sldMkLst>
          <pc:docMk/>
          <pc:sldMk cId="1162146278" sldId="294"/>
        </pc:sldMkLst>
        <pc:picChg chg="add del">
          <ac:chgData name="Beth Massi" userId="478c1bcf29534cd8" providerId="LiveId" clId="{6DCE3A5A-72E8-4A46-9B4E-D15306F7F347}" dt="2018-03-20T21:33:19.341" v="203" actId="478"/>
          <ac:picMkLst>
            <pc:docMk/>
            <pc:sldMk cId="1162146278" sldId="294"/>
            <ac:picMk id="2" creationId="{679507CB-DFAC-4573-8D5B-953CDF266ECC}"/>
          </ac:picMkLst>
        </pc:picChg>
        <pc:picChg chg="add del mod">
          <ac:chgData name="Beth Massi" userId="478c1bcf29534cd8" providerId="LiveId" clId="{6DCE3A5A-72E8-4A46-9B4E-D15306F7F347}" dt="2018-03-20T21:33:18.872" v="202" actId="6549"/>
          <ac:picMkLst>
            <pc:docMk/>
            <pc:sldMk cId="1162146278" sldId="294"/>
            <ac:picMk id="10" creationId="{1A3C5B45-C481-481E-8C8C-54517987F814}"/>
          </ac:picMkLst>
        </pc:picChg>
      </pc:sldChg>
      <pc:sldChg chg="del">
        <pc:chgData name="Beth Massi" userId="478c1bcf29534cd8" providerId="LiveId" clId="{6DCE3A5A-72E8-4A46-9B4E-D15306F7F347}" dt="2018-03-20T21:23:39.952" v="7" actId="2696"/>
        <pc:sldMkLst>
          <pc:docMk/>
          <pc:sldMk cId="1561852763" sldId="300"/>
        </pc:sldMkLst>
      </pc:sldChg>
      <pc:sldChg chg="del">
        <pc:chgData name="Beth Massi" userId="478c1bcf29534cd8" providerId="LiveId" clId="{6DCE3A5A-72E8-4A46-9B4E-D15306F7F347}" dt="2018-03-20T21:23:41.564" v="8" actId="2696"/>
        <pc:sldMkLst>
          <pc:docMk/>
          <pc:sldMk cId="1954814125" sldId="301"/>
        </pc:sldMkLst>
      </pc:sldChg>
      <pc:sldChg chg="del">
        <pc:chgData name="Beth Massi" userId="478c1bcf29534cd8" providerId="LiveId" clId="{6DCE3A5A-72E8-4A46-9B4E-D15306F7F347}" dt="2018-03-20T21:23:22.789" v="0" actId="2696"/>
        <pc:sldMkLst>
          <pc:docMk/>
          <pc:sldMk cId="3618489806" sldId="302"/>
        </pc:sldMkLst>
      </pc:sldChg>
      <pc:sldChg chg="del modNotesTx">
        <pc:chgData name="Beth Massi" userId="478c1bcf29534cd8" providerId="LiveId" clId="{6DCE3A5A-72E8-4A46-9B4E-D15306F7F347}" dt="2018-03-20T21:23:30.536" v="2" actId="2696"/>
        <pc:sldMkLst>
          <pc:docMk/>
          <pc:sldMk cId="4264624648" sldId="303"/>
        </pc:sldMkLst>
      </pc:sldChg>
      <pc:sldChg chg="del">
        <pc:chgData name="Beth Massi" userId="478c1bcf29534cd8" providerId="LiveId" clId="{6DCE3A5A-72E8-4A46-9B4E-D15306F7F347}" dt="2018-03-20T21:23:46.362" v="12" actId="2696"/>
        <pc:sldMkLst>
          <pc:docMk/>
          <pc:sldMk cId="1114045476" sldId="304"/>
        </pc:sldMkLst>
      </pc:sldChg>
      <pc:sldChg chg="del">
        <pc:chgData name="Beth Massi" userId="478c1bcf29534cd8" providerId="LiveId" clId="{6DCE3A5A-72E8-4A46-9B4E-D15306F7F347}" dt="2018-03-20T21:23:47.466" v="13" actId="2696"/>
        <pc:sldMkLst>
          <pc:docMk/>
          <pc:sldMk cId="3535947413" sldId="306"/>
        </pc:sldMkLst>
      </pc:sldChg>
      <pc:sldChg chg="del">
        <pc:chgData name="Beth Massi" userId="478c1bcf29534cd8" providerId="LiveId" clId="{6DCE3A5A-72E8-4A46-9B4E-D15306F7F347}" dt="2018-03-20T21:23:42.453" v="9" actId="2696"/>
        <pc:sldMkLst>
          <pc:docMk/>
          <pc:sldMk cId="998524925" sldId="307"/>
        </pc:sldMkLst>
      </pc:sldChg>
      <pc:sldChg chg="del">
        <pc:chgData name="Beth Massi" userId="478c1bcf29534cd8" providerId="LiveId" clId="{6DCE3A5A-72E8-4A46-9B4E-D15306F7F347}" dt="2018-03-20T21:23:44.083" v="10" actId="2696"/>
        <pc:sldMkLst>
          <pc:docMk/>
          <pc:sldMk cId="498056501" sldId="309"/>
        </pc:sldMkLst>
      </pc:sldChg>
      <pc:sldChg chg="del">
        <pc:chgData name="Beth Massi" userId="478c1bcf29534cd8" providerId="LiveId" clId="{6DCE3A5A-72E8-4A46-9B4E-D15306F7F347}" dt="2018-03-20T21:23:38.419" v="6" actId="2696"/>
        <pc:sldMkLst>
          <pc:docMk/>
          <pc:sldMk cId="990085348" sldId="310"/>
        </pc:sldMkLst>
      </pc:sldChg>
      <pc:sldChg chg="del">
        <pc:chgData name="Beth Massi" userId="478c1bcf29534cd8" providerId="LiveId" clId="{6DCE3A5A-72E8-4A46-9B4E-D15306F7F347}" dt="2018-03-20T21:23:36.200" v="4" actId="2696"/>
        <pc:sldMkLst>
          <pc:docMk/>
          <pc:sldMk cId="753901108" sldId="311"/>
        </pc:sldMkLst>
      </pc:sldChg>
      <pc:sldChg chg="del">
        <pc:chgData name="Beth Massi" userId="478c1bcf29534cd8" providerId="LiveId" clId="{6DCE3A5A-72E8-4A46-9B4E-D15306F7F347}" dt="2018-03-20T21:23:37.119" v="5" actId="2696"/>
        <pc:sldMkLst>
          <pc:docMk/>
          <pc:sldMk cId="2680804071" sldId="312"/>
        </pc:sldMkLst>
      </pc:sldChg>
      <pc:sldChg chg="del">
        <pc:chgData name="Beth Massi" userId="478c1bcf29534cd8" providerId="LiveId" clId="{6DCE3A5A-72E8-4A46-9B4E-D15306F7F347}" dt="2018-03-20T21:23:45.248" v="11" actId="2696"/>
        <pc:sldMkLst>
          <pc:docMk/>
          <pc:sldMk cId="220935854" sldId="313"/>
        </pc:sldMkLst>
      </pc:sldChg>
      <pc:sldChg chg="modSp modNotesTx">
        <pc:chgData name="Beth Massi" userId="478c1bcf29534cd8" providerId="LiveId" clId="{6DCE3A5A-72E8-4A46-9B4E-D15306F7F347}" dt="2018-03-20T21:51:11.378" v="419" actId="6549"/>
        <pc:sldMkLst>
          <pc:docMk/>
          <pc:sldMk cId="4015631331" sldId="314"/>
        </pc:sldMkLst>
        <pc:spChg chg="mod">
          <ac:chgData name="Beth Massi" userId="478c1bcf29534cd8" providerId="LiveId" clId="{6DCE3A5A-72E8-4A46-9B4E-D15306F7F347}" dt="2018-03-20T21:51:11.378" v="419" actId="6549"/>
          <ac:spMkLst>
            <pc:docMk/>
            <pc:sldMk cId="4015631331" sldId="314"/>
            <ac:spMk id="4" creationId="{FCD350CA-17B9-44D5-B832-34F61CA368CD}"/>
          </ac:spMkLst>
        </pc:spChg>
      </pc:sldChg>
      <pc:sldChg chg="del">
        <pc:chgData name="Beth Massi" userId="478c1bcf29534cd8" providerId="LiveId" clId="{6DCE3A5A-72E8-4A46-9B4E-D15306F7F347}" dt="2018-03-20T21:32:00.651" v="197" actId="2696"/>
        <pc:sldMkLst>
          <pc:docMk/>
          <pc:sldMk cId="3216331177" sldId="315"/>
        </pc:sldMkLst>
      </pc:sldChg>
      <pc:sldChg chg="modNotesTx">
        <pc:chgData name="Beth Massi" userId="478c1bcf29534cd8" providerId="LiveId" clId="{6DCE3A5A-72E8-4A46-9B4E-D15306F7F347}" dt="2018-03-20T21:34:01.567" v="240" actId="20577"/>
        <pc:sldMkLst>
          <pc:docMk/>
          <pc:sldMk cId="1336262823" sldId="316"/>
        </pc:sldMkLst>
      </pc:sldChg>
      <pc:sldChg chg="del">
        <pc:chgData name="Beth Massi" userId="478c1bcf29534cd8" providerId="LiveId" clId="{6DCE3A5A-72E8-4A46-9B4E-D15306F7F347}" dt="2018-03-20T21:23:51.461" v="15" actId="2696"/>
        <pc:sldMkLst>
          <pc:docMk/>
          <pc:sldMk cId="945167913" sldId="317"/>
        </pc:sldMkLst>
      </pc:sldChg>
      <pc:sldMasterChg chg="del delSldLayout">
        <pc:chgData name="Beth Massi" userId="478c1bcf29534cd8" providerId="LiveId" clId="{6DCE3A5A-72E8-4A46-9B4E-D15306F7F347}" dt="2018-03-20T21:23:51.477" v="27" actId="2696"/>
        <pc:sldMasterMkLst>
          <pc:docMk/>
          <pc:sldMasterMk cId="1584992142" sldId="2147483751"/>
        </pc:sldMasterMkLst>
        <pc:sldLayoutChg chg="del">
          <pc:chgData name="Beth Massi" userId="478c1bcf29534cd8" providerId="LiveId" clId="{6DCE3A5A-72E8-4A46-9B4E-D15306F7F347}" dt="2018-03-20T21:23:51.461" v="16" actId="2696"/>
          <pc:sldLayoutMkLst>
            <pc:docMk/>
            <pc:sldMasterMk cId="1584992142" sldId="2147483751"/>
            <pc:sldLayoutMk cId="1749319771" sldId="2147483752"/>
          </pc:sldLayoutMkLst>
        </pc:sldLayoutChg>
        <pc:sldLayoutChg chg="del">
          <pc:chgData name="Beth Massi" userId="478c1bcf29534cd8" providerId="LiveId" clId="{6DCE3A5A-72E8-4A46-9B4E-D15306F7F347}" dt="2018-03-20T21:23:51.461" v="17" actId="2696"/>
          <pc:sldLayoutMkLst>
            <pc:docMk/>
            <pc:sldMasterMk cId="1584992142" sldId="2147483751"/>
            <pc:sldLayoutMk cId="191920327" sldId="2147483753"/>
          </pc:sldLayoutMkLst>
        </pc:sldLayoutChg>
        <pc:sldLayoutChg chg="del">
          <pc:chgData name="Beth Massi" userId="478c1bcf29534cd8" providerId="LiveId" clId="{6DCE3A5A-72E8-4A46-9B4E-D15306F7F347}" dt="2018-03-20T21:23:51.461" v="18" actId="2696"/>
          <pc:sldLayoutMkLst>
            <pc:docMk/>
            <pc:sldMasterMk cId="1584992142" sldId="2147483751"/>
            <pc:sldLayoutMk cId="1594602542" sldId="2147483754"/>
          </pc:sldLayoutMkLst>
        </pc:sldLayoutChg>
        <pc:sldLayoutChg chg="del">
          <pc:chgData name="Beth Massi" userId="478c1bcf29534cd8" providerId="LiveId" clId="{6DCE3A5A-72E8-4A46-9B4E-D15306F7F347}" dt="2018-03-20T21:23:51.461" v="19" actId="2696"/>
          <pc:sldLayoutMkLst>
            <pc:docMk/>
            <pc:sldMasterMk cId="1584992142" sldId="2147483751"/>
            <pc:sldLayoutMk cId="3705499826" sldId="2147483755"/>
          </pc:sldLayoutMkLst>
        </pc:sldLayoutChg>
        <pc:sldLayoutChg chg="del">
          <pc:chgData name="Beth Massi" userId="478c1bcf29534cd8" providerId="LiveId" clId="{6DCE3A5A-72E8-4A46-9B4E-D15306F7F347}" dt="2018-03-20T21:23:51.461" v="20" actId="2696"/>
          <pc:sldLayoutMkLst>
            <pc:docMk/>
            <pc:sldMasterMk cId="1584992142" sldId="2147483751"/>
            <pc:sldLayoutMk cId="1144200305" sldId="2147483756"/>
          </pc:sldLayoutMkLst>
        </pc:sldLayoutChg>
        <pc:sldLayoutChg chg="del">
          <pc:chgData name="Beth Massi" userId="478c1bcf29534cd8" providerId="LiveId" clId="{6DCE3A5A-72E8-4A46-9B4E-D15306F7F347}" dt="2018-03-20T21:23:51.461" v="21" actId="2696"/>
          <pc:sldLayoutMkLst>
            <pc:docMk/>
            <pc:sldMasterMk cId="1584992142" sldId="2147483751"/>
            <pc:sldLayoutMk cId="1393517213" sldId="2147483757"/>
          </pc:sldLayoutMkLst>
        </pc:sldLayoutChg>
        <pc:sldLayoutChg chg="del">
          <pc:chgData name="Beth Massi" userId="478c1bcf29534cd8" providerId="LiveId" clId="{6DCE3A5A-72E8-4A46-9B4E-D15306F7F347}" dt="2018-03-20T21:23:51.461" v="22" actId="2696"/>
          <pc:sldLayoutMkLst>
            <pc:docMk/>
            <pc:sldMasterMk cId="1584992142" sldId="2147483751"/>
            <pc:sldLayoutMk cId="3465711929" sldId="2147483758"/>
          </pc:sldLayoutMkLst>
        </pc:sldLayoutChg>
        <pc:sldLayoutChg chg="del">
          <pc:chgData name="Beth Massi" userId="478c1bcf29534cd8" providerId="LiveId" clId="{6DCE3A5A-72E8-4A46-9B4E-D15306F7F347}" dt="2018-03-20T21:23:51.461" v="23" actId="2696"/>
          <pc:sldLayoutMkLst>
            <pc:docMk/>
            <pc:sldMasterMk cId="1584992142" sldId="2147483751"/>
            <pc:sldLayoutMk cId="3708756837" sldId="2147483759"/>
          </pc:sldLayoutMkLst>
        </pc:sldLayoutChg>
        <pc:sldLayoutChg chg="del">
          <pc:chgData name="Beth Massi" userId="478c1bcf29534cd8" providerId="LiveId" clId="{6DCE3A5A-72E8-4A46-9B4E-D15306F7F347}" dt="2018-03-20T21:23:51.477" v="24" actId="2696"/>
          <pc:sldLayoutMkLst>
            <pc:docMk/>
            <pc:sldMasterMk cId="1584992142" sldId="2147483751"/>
            <pc:sldLayoutMk cId="2586189711" sldId="2147483760"/>
          </pc:sldLayoutMkLst>
        </pc:sldLayoutChg>
        <pc:sldLayoutChg chg="del">
          <pc:chgData name="Beth Massi" userId="478c1bcf29534cd8" providerId="LiveId" clId="{6DCE3A5A-72E8-4A46-9B4E-D15306F7F347}" dt="2018-03-20T21:23:51.477" v="25" actId="2696"/>
          <pc:sldLayoutMkLst>
            <pc:docMk/>
            <pc:sldMasterMk cId="1584992142" sldId="2147483751"/>
            <pc:sldLayoutMk cId="1651840357" sldId="2147483761"/>
          </pc:sldLayoutMkLst>
        </pc:sldLayoutChg>
        <pc:sldLayoutChg chg="del">
          <pc:chgData name="Beth Massi" userId="478c1bcf29534cd8" providerId="LiveId" clId="{6DCE3A5A-72E8-4A46-9B4E-D15306F7F347}" dt="2018-03-20T21:23:51.477" v="26" actId="2696"/>
          <pc:sldLayoutMkLst>
            <pc:docMk/>
            <pc:sldMasterMk cId="1584992142" sldId="2147483751"/>
            <pc:sldLayoutMk cId="3785253847" sldId="214748376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01F62C-AC9D-4BD1-8AEE-D1B3F7ECFD72}" type="doc">
      <dgm:prSet loTypeId="urn:microsoft.com/office/officeart/2005/8/layout/arrow2" loCatId="process" qsTypeId="urn:microsoft.com/office/officeart/2005/8/quickstyle/simple1" qsCatId="simple" csTypeId="urn:microsoft.com/office/officeart/2005/8/colors/accent2_4" csCatId="accent2" phldr="1"/>
      <dgm:spPr/>
    </dgm:pt>
    <dgm:pt modelId="{5DECA359-EB6A-4CC8-8B65-7F82BD17B041}">
      <dgm:prSet phldrT="[Text]" custT="1"/>
      <dgm:spPr/>
      <dgm:t>
        <a:bodyPr/>
        <a:lstStyle/>
        <a:p>
          <a:r>
            <a:rPr lang="en-US" sz="1800" b="1" dirty="0"/>
            <a:t>2001-</a:t>
          </a:r>
          <a:r>
            <a:rPr lang="en-US" sz="1800" dirty="0"/>
            <a:t> ECMA-335</a:t>
          </a:r>
        </a:p>
      </dgm:t>
    </dgm:pt>
    <dgm:pt modelId="{CDE66DC1-941E-432F-B0BB-46700B6CA983}" type="parTrans" cxnId="{3644BF0D-383A-4C5C-AF66-3C12D074B577}">
      <dgm:prSet/>
      <dgm:spPr/>
      <dgm:t>
        <a:bodyPr/>
        <a:lstStyle/>
        <a:p>
          <a:endParaRPr lang="en-US"/>
        </a:p>
      </dgm:t>
    </dgm:pt>
    <dgm:pt modelId="{1664592B-AFA7-4170-8781-772B37D022B9}" type="sibTrans" cxnId="{3644BF0D-383A-4C5C-AF66-3C12D074B577}">
      <dgm:prSet/>
      <dgm:spPr/>
      <dgm:t>
        <a:bodyPr/>
        <a:lstStyle/>
        <a:p>
          <a:endParaRPr lang="en-US"/>
        </a:p>
      </dgm:t>
    </dgm:pt>
    <dgm:pt modelId="{8B6DD358-51BF-4757-8751-7796FAC5E1F6}">
      <dgm:prSet phldrT="[Text]" custT="1"/>
      <dgm:spPr/>
      <dgm:t>
        <a:bodyPr/>
        <a:lstStyle/>
        <a:p>
          <a:pPr marL="0">
            <a:lnSpc>
              <a:spcPct val="100000"/>
            </a:lnSpc>
            <a:buNone/>
          </a:pPr>
          <a:r>
            <a:rPr lang="en-US" sz="1800" b="1" dirty="0"/>
            <a:t>2002-</a:t>
          </a:r>
          <a:r>
            <a:rPr lang="en-US" sz="1800" dirty="0"/>
            <a:t> .NET 1.0 for Windows released, Mono project begins	</a:t>
          </a:r>
        </a:p>
      </dgm:t>
    </dgm:pt>
    <dgm:pt modelId="{BB507609-5D96-485C-AA4D-603615282FB7}" type="parTrans" cxnId="{CA465489-0965-47B7-B0AF-C7B581A3273E}">
      <dgm:prSet/>
      <dgm:spPr/>
      <dgm:t>
        <a:bodyPr/>
        <a:lstStyle/>
        <a:p>
          <a:endParaRPr lang="en-US"/>
        </a:p>
      </dgm:t>
    </dgm:pt>
    <dgm:pt modelId="{3BD186A1-8242-4EC2-A64B-8FF7EA165DDC}" type="sibTrans" cxnId="{CA465489-0965-47B7-B0AF-C7B581A3273E}">
      <dgm:prSet/>
      <dgm:spPr/>
      <dgm:t>
        <a:bodyPr/>
        <a:lstStyle/>
        <a:p>
          <a:endParaRPr lang="en-US"/>
        </a:p>
      </dgm:t>
    </dgm:pt>
    <dgm:pt modelId="{61F523E6-DE2D-47FC-ADC7-928BC14DCEF8}">
      <dgm:prSet phldrT="[Text]" custT="1"/>
      <dgm:spPr/>
      <dgm:t>
        <a:bodyPr/>
        <a:lstStyle/>
        <a:p>
          <a:r>
            <a:rPr lang="en-US" sz="1800" b="1" dirty="0"/>
            <a:t>April 2014- </a:t>
          </a:r>
          <a:r>
            <a:rPr lang="en-US" sz="1800" dirty="0"/>
            <a:t>.NET Compiler Platform (“Roslyn”) Open Source 	             	       .NET Foundation founded</a:t>
          </a:r>
        </a:p>
      </dgm:t>
    </dgm:pt>
    <dgm:pt modelId="{348A9F91-B7D1-4492-AB48-12D5A5A270A4}" type="parTrans" cxnId="{78954D79-6186-4974-B22B-31B2F59A2BB7}">
      <dgm:prSet/>
      <dgm:spPr/>
      <dgm:t>
        <a:bodyPr/>
        <a:lstStyle/>
        <a:p>
          <a:endParaRPr lang="en-US"/>
        </a:p>
      </dgm:t>
    </dgm:pt>
    <dgm:pt modelId="{0637AABF-B55D-468E-8C7B-F586C14B5E63}" type="sibTrans" cxnId="{78954D79-6186-4974-B22B-31B2F59A2BB7}">
      <dgm:prSet/>
      <dgm:spPr/>
      <dgm:t>
        <a:bodyPr/>
        <a:lstStyle/>
        <a:p>
          <a:endParaRPr lang="en-US"/>
        </a:p>
      </dgm:t>
    </dgm:pt>
    <dgm:pt modelId="{4EE8B073-2662-4211-88FD-3F780B479335}">
      <dgm:prSet phldrT="[Text]" custT="1"/>
      <dgm:spPr/>
      <dgm:t>
        <a:bodyPr/>
        <a:lstStyle/>
        <a:p>
          <a:r>
            <a:rPr lang="en-US" sz="1800" b="1" dirty="0"/>
            <a:t>Nov 2014</a:t>
          </a:r>
          <a:r>
            <a:rPr lang="en-US" sz="1800" dirty="0"/>
            <a:t>- .NET Core Cross-plat, Open Source</a:t>
          </a:r>
        </a:p>
      </dgm:t>
    </dgm:pt>
    <dgm:pt modelId="{F353C548-4CC1-4045-97DC-2CA70C22248E}" type="parTrans" cxnId="{592F43C7-AA7F-40DB-A6EE-87A06A40C8EE}">
      <dgm:prSet/>
      <dgm:spPr/>
      <dgm:t>
        <a:bodyPr/>
        <a:lstStyle/>
        <a:p>
          <a:endParaRPr lang="en-US"/>
        </a:p>
      </dgm:t>
    </dgm:pt>
    <dgm:pt modelId="{21ECDFE4-18F6-4853-A046-687374723F93}" type="sibTrans" cxnId="{592F43C7-AA7F-40DB-A6EE-87A06A40C8EE}">
      <dgm:prSet/>
      <dgm:spPr/>
      <dgm:t>
        <a:bodyPr/>
        <a:lstStyle/>
        <a:p>
          <a:endParaRPr lang="en-US"/>
        </a:p>
      </dgm:t>
    </dgm:pt>
    <dgm:pt modelId="{9170D7C7-E3FE-43F7-B22D-00B2FA2A372B}">
      <dgm:prSet phldrT="[Text]" custT="1"/>
      <dgm:spPr/>
      <dgm:t>
        <a:bodyPr/>
        <a:lstStyle/>
        <a:p>
          <a:r>
            <a:rPr lang="en-US" sz="1800" b="1" dirty="0"/>
            <a:t>2008-</a:t>
          </a:r>
          <a:r>
            <a:rPr lang="en-US" sz="1800" dirty="0"/>
            <a:t> ASP.NET MVC (web platform) Open Source</a:t>
          </a:r>
        </a:p>
      </dgm:t>
    </dgm:pt>
    <dgm:pt modelId="{E4041F66-E402-4253-94B2-F78A1DC39BAA}" type="parTrans" cxnId="{63CA3C3F-3B85-446D-A207-E8AC06E3A570}">
      <dgm:prSet/>
      <dgm:spPr/>
      <dgm:t>
        <a:bodyPr/>
        <a:lstStyle/>
        <a:p>
          <a:endParaRPr lang="en-US"/>
        </a:p>
      </dgm:t>
    </dgm:pt>
    <dgm:pt modelId="{2C28FEF2-A27E-4665-97D3-925C6F5693C2}" type="sibTrans" cxnId="{63CA3C3F-3B85-446D-A207-E8AC06E3A570}">
      <dgm:prSet/>
      <dgm:spPr/>
      <dgm:t>
        <a:bodyPr/>
        <a:lstStyle/>
        <a:p>
          <a:endParaRPr lang="en-US"/>
        </a:p>
      </dgm:t>
    </dgm:pt>
    <dgm:pt modelId="{4563629F-5758-4E7A-8599-1AED44CDE18B}">
      <dgm:prSet phldrT="[Text]" custScaleX="287585" custScaleY="18877" custLinFactNeighborX="-78647" custLinFactNeighborY="-19876"/>
      <dgm:spPr/>
      <dgm:t>
        <a:bodyPr/>
        <a:lstStyle/>
        <a:p>
          <a:endParaRPr lang="en-US"/>
        </a:p>
      </dgm:t>
    </dgm:pt>
    <dgm:pt modelId="{7B883F9B-51D9-42ED-8BE9-43167FDF9A8C}" type="parTrans" cxnId="{FE93BB38-03E3-4889-9C4F-0D410C6D4B1C}">
      <dgm:prSet/>
      <dgm:spPr/>
      <dgm:t>
        <a:bodyPr/>
        <a:lstStyle/>
        <a:p>
          <a:endParaRPr lang="en-US"/>
        </a:p>
      </dgm:t>
    </dgm:pt>
    <dgm:pt modelId="{75E555FE-B66C-41B0-8C59-58A5D74DCCD2}" type="sibTrans" cxnId="{FE93BB38-03E3-4889-9C4F-0D410C6D4B1C}">
      <dgm:prSet/>
      <dgm:spPr/>
      <dgm:t>
        <a:bodyPr/>
        <a:lstStyle/>
        <a:p>
          <a:endParaRPr lang="en-US"/>
        </a:p>
      </dgm:t>
    </dgm:pt>
    <dgm:pt modelId="{C29B98F0-A956-4130-BF21-1FE0BAFBB787}" type="pres">
      <dgm:prSet presAssocID="{A801F62C-AC9D-4BD1-8AEE-D1B3F7ECFD72}" presName="arrowDiagram" presStyleCnt="0">
        <dgm:presLayoutVars>
          <dgm:chMax val="5"/>
          <dgm:dir/>
          <dgm:resizeHandles val="exact"/>
        </dgm:presLayoutVars>
      </dgm:prSet>
      <dgm:spPr/>
    </dgm:pt>
    <dgm:pt modelId="{445CE76B-B663-4A13-91FA-4833B1F882E0}" type="pres">
      <dgm:prSet presAssocID="{A801F62C-AC9D-4BD1-8AEE-D1B3F7ECFD72}" presName="arrow" presStyleLbl="bgShp" presStyleIdx="0" presStyleCnt="1" custAng="21051906" custScaleX="131407" custLinFactNeighborY="-966"/>
      <dgm:spPr>
        <a:solidFill>
          <a:schemeClr val="accent1">
            <a:lumMod val="40000"/>
            <a:lumOff val="60000"/>
          </a:schemeClr>
        </a:solidFill>
      </dgm:spPr>
    </dgm:pt>
    <dgm:pt modelId="{DD2FDE80-BD76-4FE6-AD76-212799F56C9B}" type="pres">
      <dgm:prSet presAssocID="{A801F62C-AC9D-4BD1-8AEE-D1B3F7ECFD72}" presName="arrowDiagram5" presStyleCnt="0"/>
      <dgm:spPr/>
    </dgm:pt>
    <dgm:pt modelId="{1A79CE91-146D-4A58-8CFF-24E185EEE864}" type="pres">
      <dgm:prSet presAssocID="{5DECA359-EB6A-4CC8-8B65-7F82BD17B041}" presName="bullet5a" presStyleLbl="node1" presStyleIdx="0" presStyleCnt="5" custLinFactX="-269167" custLinFactY="231224" custLinFactNeighborX="-300000" custLinFactNeighborY="300000">
        <dgm:style>
          <a:lnRef idx="3">
            <a:schemeClr val="lt1"/>
          </a:lnRef>
          <a:fillRef idx="1">
            <a:schemeClr val="accent2"/>
          </a:fillRef>
          <a:effectRef idx="1">
            <a:schemeClr val="accent2"/>
          </a:effectRef>
          <a:fontRef idx="minor">
            <a:schemeClr val="lt1"/>
          </a:fontRef>
        </dgm:style>
      </dgm:prSet>
      <dgm:spPr>
        <a:solidFill>
          <a:schemeClr val="tx2"/>
        </a:solidFill>
      </dgm:spPr>
    </dgm:pt>
    <dgm:pt modelId="{02ACBB0C-A4E6-4CE0-AB81-EEC339D618C4}" type="pres">
      <dgm:prSet presAssocID="{5DECA359-EB6A-4CC8-8B65-7F82BD17B041}" presName="textBox5a" presStyleLbl="revTx" presStyleIdx="0" presStyleCnt="5" custScaleX="181353" custScaleY="29595" custLinFactNeighborX="-46634" custLinFactNeighborY="44428">
        <dgm:presLayoutVars>
          <dgm:bulletEnabled val="1"/>
        </dgm:presLayoutVars>
      </dgm:prSet>
      <dgm:spPr/>
    </dgm:pt>
    <dgm:pt modelId="{0AD565A3-5AC3-4127-A403-CC5DC4A0D427}" type="pres">
      <dgm:prSet presAssocID="{8B6DD358-51BF-4757-8751-7796FAC5E1F6}" presName="bullet5b" presStyleLbl="node1" presStyleIdx="1" presStyleCnt="5" custLinFactX="-219479" custLinFactY="200000" custLinFactNeighborX="-300000" custLinFactNeighborY="222509">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2CF6D86F-C3C8-4708-9EA9-7215C8E231C2}" type="pres">
      <dgm:prSet presAssocID="{8B6DD358-51BF-4757-8751-7796FAC5E1F6}" presName="textBox5b" presStyleLbl="revTx" presStyleIdx="1" presStyleCnt="5" custScaleX="517012" custScaleY="26395" custLinFactX="4191" custLinFactNeighborX="100000" custLinFactNeighborY="21530">
        <dgm:presLayoutVars>
          <dgm:bulletEnabled val="1"/>
        </dgm:presLayoutVars>
      </dgm:prSet>
      <dgm:spPr/>
    </dgm:pt>
    <dgm:pt modelId="{FE73A144-1EF7-4D1D-A0D8-4B0231E7A56E}" type="pres">
      <dgm:prSet presAssocID="{9170D7C7-E3FE-43F7-B22D-00B2FA2A372B}" presName="bullet5c" presStyleLbl="node1" presStyleIdx="2" presStyleCnt="5" custLinFactX="-214284" custLinFactY="104221" custLinFactNeighborX="-300000" custLinFactNeighborY="200000">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65D9C5E1-E7BD-41A6-9C64-5D4CA8948D44}" type="pres">
      <dgm:prSet presAssocID="{9170D7C7-E3FE-43F7-B22D-00B2FA2A372B}" presName="textBox5c" presStyleLbl="revTx" presStyleIdx="2" presStyleCnt="5" custScaleX="344772" custScaleY="20898" custLinFactNeighborX="2357" custLinFactNeighborY="7743">
        <dgm:presLayoutVars>
          <dgm:bulletEnabled val="1"/>
        </dgm:presLayoutVars>
      </dgm:prSet>
      <dgm:spPr/>
    </dgm:pt>
    <dgm:pt modelId="{37BC5191-6CA7-4BCD-BD18-FA4936AE9D47}" type="pres">
      <dgm:prSet presAssocID="{61F523E6-DE2D-47FC-ADC7-928BC14DCEF8}" presName="bullet5d" presStyleLbl="node1" presStyleIdx="3" presStyleCnt="5" custLinFactX="-173596" custLinFactY="36697" custLinFactNeighborX="-200000" custLinFactNeighborY="100000">
        <dgm:style>
          <a:lnRef idx="3">
            <a:schemeClr val="lt1"/>
          </a:lnRef>
          <a:fillRef idx="1">
            <a:schemeClr val="accent2"/>
          </a:fillRef>
          <a:effectRef idx="1">
            <a:schemeClr val="accent2"/>
          </a:effectRef>
          <a:fontRef idx="minor">
            <a:schemeClr val="lt1"/>
          </a:fontRef>
        </dgm:style>
      </dgm:prSet>
      <dgm:spPr/>
    </dgm:pt>
    <dgm:pt modelId="{D68714DF-9EDE-4838-9966-03944FEEBB86}" type="pres">
      <dgm:prSet presAssocID="{61F523E6-DE2D-47FC-ADC7-928BC14DCEF8}" presName="textBox5d" presStyleLbl="revTx" presStyleIdx="3" presStyleCnt="5" custScaleX="403782" custScaleY="14935" custLinFactNeighborX="43801" custLinFactNeighborY="-12794">
        <dgm:presLayoutVars>
          <dgm:bulletEnabled val="1"/>
        </dgm:presLayoutVars>
      </dgm:prSet>
      <dgm:spPr/>
    </dgm:pt>
    <dgm:pt modelId="{11088BE2-FC9D-41F7-A371-06827BFE761D}" type="pres">
      <dgm:prSet presAssocID="{4EE8B073-2662-4211-88FD-3F780B479335}" presName="bullet5e" presStyleLbl="node1" presStyleIdx="4" presStyleCnt="5" custScaleX="87197" custScaleY="87197" custLinFactX="-167033" custLinFactNeighborX="-200000" custLinFactNeighborY="84470">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36BA0F86-05E3-4F56-8DDA-64D8EA824BE5}" type="pres">
      <dgm:prSet presAssocID="{4EE8B073-2662-4211-88FD-3F780B479335}" presName="textBox5e" presStyleLbl="revTx" presStyleIdx="4" presStyleCnt="5" custScaleX="340981" custScaleY="18877" custLinFactNeighborX="-24009" custLinFactNeighborY="-17646">
        <dgm:presLayoutVars>
          <dgm:bulletEnabled val="1"/>
        </dgm:presLayoutVars>
      </dgm:prSet>
      <dgm:spPr/>
    </dgm:pt>
  </dgm:ptLst>
  <dgm:cxnLst>
    <dgm:cxn modelId="{3644BF0D-383A-4C5C-AF66-3C12D074B577}" srcId="{A801F62C-AC9D-4BD1-8AEE-D1B3F7ECFD72}" destId="{5DECA359-EB6A-4CC8-8B65-7F82BD17B041}" srcOrd="0" destOrd="0" parTransId="{CDE66DC1-941E-432F-B0BB-46700B6CA983}" sibTransId="{1664592B-AFA7-4170-8781-772B37D022B9}"/>
    <dgm:cxn modelId="{FE93BB38-03E3-4889-9C4F-0D410C6D4B1C}" srcId="{A801F62C-AC9D-4BD1-8AEE-D1B3F7ECFD72}" destId="{4563629F-5758-4E7A-8599-1AED44CDE18B}" srcOrd="5" destOrd="0" parTransId="{7B883F9B-51D9-42ED-8BE9-43167FDF9A8C}" sibTransId="{75E555FE-B66C-41B0-8C59-58A5D74DCCD2}"/>
    <dgm:cxn modelId="{63CA3C3F-3B85-446D-A207-E8AC06E3A570}" srcId="{A801F62C-AC9D-4BD1-8AEE-D1B3F7ECFD72}" destId="{9170D7C7-E3FE-43F7-B22D-00B2FA2A372B}" srcOrd="2" destOrd="0" parTransId="{E4041F66-E402-4253-94B2-F78A1DC39BAA}" sibTransId="{2C28FEF2-A27E-4665-97D3-925C6F5693C2}"/>
    <dgm:cxn modelId="{25C5E176-5607-40F7-98D5-639AF06EA712}" type="presOf" srcId="{A801F62C-AC9D-4BD1-8AEE-D1B3F7ECFD72}" destId="{C29B98F0-A956-4130-BF21-1FE0BAFBB787}" srcOrd="0" destOrd="0" presId="urn:microsoft.com/office/officeart/2005/8/layout/arrow2"/>
    <dgm:cxn modelId="{78954D79-6186-4974-B22B-31B2F59A2BB7}" srcId="{A801F62C-AC9D-4BD1-8AEE-D1B3F7ECFD72}" destId="{61F523E6-DE2D-47FC-ADC7-928BC14DCEF8}" srcOrd="3" destOrd="0" parTransId="{348A9F91-B7D1-4492-AB48-12D5A5A270A4}" sibTransId="{0637AABF-B55D-468E-8C7B-F586C14B5E63}"/>
    <dgm:cxn modelId="{ACBE487B-FA3E-45F6-BA3E-542D9F973B15}" type="presOf" srcId="{8B6DD358-51BF-4757-8751-7796FAC5E1F6}" destId="{2CF6D86F-C3C8-4708-9EA9-7215C8E231C2}" srcOrd="0" destOrd="0" presId="urn:microsoft.com/office/officeart/2005/8/layout/arrow2"/>
    <dgm:cxn modelId="{CA465489-0965-47B7-B0AF-C7B581A3273E}" srcId="{A801F62C-AC9D-4BD1-8AEE-D1B3F7ECFD72}" destId="{8B6DD358-51BF-4757-8751-7796FAC5E1F6}" srcOrd="1" destOrd="0" parTransId="{BB507609-5D96-485C-AA4D-603615282FB7}" sibTransId="{3BD186A1-8242-4EC2-A64B-8FF7EA165DDC}"/>
    <dgm:cxn modelId="{0AB80497-9034-4CF2-BD25-B467A43B5283}" type="presOf" srcId="{5DECA359-EB6A-4CC8-8B65-7F82BD17B041}" destId="{02ACBB0C-A4E6-4CE0-AB81-EEC339D618C4}" srcOrd="0" destOrd="0" presId="urn:microsoft.com/office/officeart/2005/8/layout/arrow2"/>
    <dgm:cxn modelId="{CC89CEB3-5AAE-43DE-8EB0-2DB3BA797881}" type="presOf" srcId="{9170D7C7-E3FE-43F7-B22D-00B2FA2A372B}" destId="{65D9C5E1-E7BD-41A6-9C64-5D4CA8948D44}" srcOrd="0" destOrd="0" presId="urn:microsoft.com/office/officeart/2005/8/layout/arrow2"/>
    <dgm:cxn modelId="{592F43C7-AA7F-40DB-A6EE-87A06A40C8EE}" srcId="{A801F62C-AC9D-4BD1-8AEE-D1B3F7ECFD72}" destId="{4EE8B073-2662-4211-88FD-3F780B479335}" srcOrd="4" destOrd="0" parTransId="{F353C548-4CC1-4045-97DC-2CA70C22248E}" sibTransId="{21ECDFE4-18F6-4853-A046-687374723F93}"/>
    <dgm:cxn modelId="{D76C70D2-908E-4340-873D-8DD3B07DADA4}" type="presOf" srcId="{4EE8B073-2662-4211-88FD-3F780B479335}" destId="{36BA0F86-05E3-4F56-8DDA-64D8EA824BE5}" srcOrd="0" destOrd="0" presId="urn:microsoft.com/office/officeart/2005/8/layout/arrow2"/>
    <dgm:cxn modelId="{E348B9F3-186E-453C-9DAB-0113EEDC5D34}" type="presOf" srcId="{61F523E6-DE2D-47FC-ADC7-928BC14DCEF8}" destId="{D68714DF-9EDE-4838-9966-03944FEEBB86}" srcOrd="0" destOrd="0" presId="urn:microsoft.com/office/officeart/2005/8/layout/arrow2"/>
    <dgm:cxn modelId="{4ABB8962-3BB6-4E45-AF36-B690E508C722}" type="presParOf" srcId="{C29B98F0-A956-4130-BF21-1FE0BAFBB787}" destId="{445CE76B-B663-4A13-91FA-4833B1F882E0}" srcOrd="0" destOrd="0" presId="urn:microsoft.com/office/officeart/2005/8/layout/arrow2"/>
    <dgm:cxn modelId="{80F2B8BB-A9D1-42A0-A446-725FA810ABFE}" type="presParOf" srcId="{C29B98F0-A956-4130-BF21-1FE0BAFBB787}" destId="{DD2FDE80-BD76-4FE6-AD76-212799F56C9B}" srcOrd="1" destOrd="0" presId="urn:microsoft.com/office/officeart/2005/8/layout/arrow2"/>
    <dgm:cxn modelId="{35CC3BCA-6DF3-4CC6-B196-A5F0A11952C3}" type="presParOf" srcId="{DD2FDE80-BD76-4FE6-AD76-212799F56C9B}" destId="{1A79CE91-146D-4A58-8CFF-24E185EEE864}" srcOrd="0" destOrd="0" presId="urn:microsoft.com/office/officeart/2005/8/layout/arrow2"/>
    <dgm:cxn modelId="{F3D3B1C4-FFF2-438D-B4A6-6BBDD53A7378}" type="presParOf" srcId="{DD2FDE80-BD76-4FE6-AD76-212799F56C9B}" destId="{02ACBB0C-A4E6-4CE0-AB81-EEC339D618C4}" srcOrd="1" destOrd="0" presId="urn:microsoft.com/office/officeart/2005/8/layout/arrow2"/>
    <dgm:cxn modelId="{C7D252CF-AA55-4FD9-837E-9FBAB21B9038}" type="presParOf" srcId="{DD2FDE80-BD76-4FE6-AD76-212799F56C9B}" destId="{0AD565A3-5AC3-4127-A403-CC5DC4A0D427}" srcOrd="2" destOrd="0" presId="urn:microsoft.com/office/officeart/2005/8/layout/arrow2"/>
    <dgm:cxn modelId="{73556352-5F84-45E3-A002-51802265191E}" type="presParOf" srcId="{DD2FDE80-BD76-4FE6-AD76-212799F56C9B}" destId="{2CF6D86F-C3C8-4708-9EA9-7215C8E231C2}" srcOrd="3" destOrd="0" presId="urn:microsoft.com/office/officeart/2005/8/layout/arrow2"/>
    <dgm:cxn modelId="{18BCB69C-49E5-4D17-BC9A-33DA44692CB0}" type="presParOf" srcId="{DD2FDE80-BD76-4FE6-AD76-212799F56C9B}" destId="{FE73A144-1EF7-4D1D-A0D8-4B0231E7A56E}" srcOrd="4" destOrd="0" presId="urn:microsoft.com/office/officeart/2005/8/layout/arrow2"/>
    <dgm:cxn modelId="{42AAF556-D55F-441E-B91E-2485CB88F76B}" type="presParOf" srcId="{DD2FDE80-BD76-4FE6-AD76-212799F56C9B}" destId="{65D9C5E1-E7BD-41A6-9C64-5D4CA8948D44}" srcOrd="5" destOrd="0" presId="urn:microsoft.com/office/officeart/2005/8/layout/arrow2"/>
    <dgm:cxn modelId="{3C1EDC62-30E0-40D3-90C6-49264C33AC19}" type="presParOf" srcId="{DD2FDE80-BD76-4FE6-AD76-212799F56C9B}" destId="{37BC5191-6CA7-4BCD-BD18-FA4936AE9D47}" srcOrd="6" destOrd="0" presId="urn:microsoft.com/office/officeart/2005/8/layout/arrow2"/>
    <dgm:cxn modelId="{AD20DAA6-3787-4F96-9D4C-CDEB034EFFD6}" type="presParOf" srcId="{DD2FDE80-BD76-4FE6-AD76-212799F56C9B}" destId="{D68714DF-9EDE-4838-9966-03944FEEBB86}" srcOrd="7" destOrd="0" presId="urn:microsoft.com/office/officeart/2005/8/layout/arrow2"/>
    <dgm:cxn modelId="{14A69CEE-7E9B-4D59-A082-38BCA0BBA432}" type="presParOf" srcId="{DD2FDE80-BD76-4FE6-AD76-212799F56C9B}" destId="{11088BE2-FC9D-41F7-A371-06827BFE761D}" srcOrd="8" destOrd="0" presId="urn:microsoft.com/office/officeart/2005/8/layout/arrow2"/>
    <dgm:cxn modelId="{EA883E96-87D1-4AA6-AC7B-62DA85A6AA93}" type="presParOf" srcId="{DD2FDE80-BD76-4FE6-AD76-212799F56C9B}" destId="{36BA0F86-05E3-4F56-8DDA-64D8EA824BE5}" srcOrd="9" destOrd="0" presId="urn:microsoft.com/office/officeart/2005/8/layout/arrow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CE76B-B663-4A13-91FA-4833B1F882E0}">
      <dsp:nvSpPr>
        <dsp:cNvPr id="0" name=""/>
        <dsp:cNvSpPr/>
      </dsp:nvSpPr>
      <dsp:spPr>
        <a:xfrm rot="21051906">
          <a:off x="-267102" y="-52214"/>
          <a:ext cx="11364531" cy="5405216"/>
        </a:xfrm>
        <a:prstGeom prst="swooshArrow">
          <a:avLst>
            <a:gd name="adj1" fmla="val 25000"/>
            <a:gd name="adj2" fmla="val 25000"/>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1A79CE91-146D-4A58-8CFF-24E185EEE864}">
      <dsp:nvSpPr>
        <dsp:cNvPr id="0" name=""/>
        <dsp:cNvSpPr/>
      </dsp:nvSpPr>
      <dsp:spPr>
        <a:xfrm>
          <a:off x="810711" y="5075986"/>
          <a:ext cx="198911" cy="198911"/>
        </a:xfrm>
        <a:prstGeom prst="ellipse">
          <a:avLst/>
        </a:prstGeom>
        <a:solidFill>
          <a:schemeClr val="tx2"/>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02ACBB0C-A4E6-4CE0-AB81-EEC339D618C4}">
      <dsp:nvSpPr>
        <dsp:cNvPr id="0" name=""/>
        <dsp:cNvSpPr/>
      </dsp:nvSpPr>
      <dsp:spPr>
        <a:xfrm>
          <a:off x="1053138" y="5024493"/>
          <a:ext cx="2054608" cy="380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399"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2001-</a:t>
          </a:r>
          <a:r>
            <a:rPr lang="en-US" sz="1800" kern="1200" dirty="0"/>
            <a:t> ECMA-335</a:t>
          </a:r>
        </a:p>
      </dsp:txBody>
      <dsp:txXfrm>
        <a:off x="1053138" y="5024493"/>
        <a:ext cx="2054608" cy="380722"/>
      </dsp:txXfrm>
    </dsp:sp>
    <dsp:sp modelId="{0AD565A3-5AC3-4127-A403-CC5DC4A0D427}">
      <dsp:nvSpPr>
        <dsp:cNvPr id="0" name=""/>
        <dsp:cNvSpPr/>
      </dsp:nvSpPr>
      <dsp:spPr>
        <a:xfrm>
          <a:off x="1402223" y="4300201"/>
          <a:ext cx="311340" cy="311340"/>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2CF6D86F-C3C8-4708-9EA9-7215C8E231C2}">
      <dsp:nvSpPr>
        <dsp:cNvPr id="0" name=""/>
        <dsp:cNvSpPr/>
      </dsp:nvSpPr>
      <dsp:spPr>
        <a:xfrm>
          <a:off x="1677668" y="4461536"/>
          <a:ext cx="7422355" cy="597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973" tIns="0" rIns="0" bIns="0" numCol="1" spcCol="1270" anchor="t" anchorCtr="0">
          <a:noAutofit/>
        </a:bodyPr>
        <a:lstStyle/>
        <a:p>
          <a:pPr marL="0" lvl="0" indent="0" algn="l" defTabSz="800100">
            <a:lnSpc>
              <a:spcPct val="100000"/>
            </a:lnSpc>
            <a:spcBef>
              <a:spcPct val="0"/>
            </a:spcBef>
            <a:spcAft>
              <a:spcPct val="35000"/>
            </a:spcAft>
            <a:buNone/>
          </a:pPr>
          <a:r>
            <a:rPr lang="en-US" sz="1800" b="1" kern="1200" dirty="0"/>
            <a:t>2002-</a:t>
          </a:r>
          <a:r>
            <a:rPr lang="en-US" sz="1800" kern="1200" dirty="0"/>
            <a:t> .NET 1.0 for Windows released, Mono project begins	</a:t>
          </a:r>
        </a:p>
      </dsp:txBody>
      <dsp:txXfrm>
        <a:off x="1677668" y="4461536"/>
        <a:ext cx="7422355" cy="597790"/>
      </dsp:txXfrm>
    </dsp:sp>
    <dsp:sp modelId="{FE73A144-1EF7-4D1D-A0D8-4B0231E7A56E}">
      <dsp:nvSpPr>
        <dsp:cNvPr id="0" name=""/>
        <dsp:cNvSpPr/>
      </dsp:nvSpPr>
      <dsp:spPr>
        <a:xfrm>
          <a:off x="2268407" y="3422808"/>
          <a:ext cx="415120" cy="415120"/>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65D9C5E1-E7BD-41A6-9C64-5D4CA8948D44}">
      <dsp:nvSpPr>
        <dsp:cNvPr id="0" name=""/>
        <dsp:cNvSpPr/>
      </dsp:nvSpPr>
      <dsp:spPr>
        <a:xfrm>
          <a:off x="2607425" y="3804149"/>
          <a:ext cx="5754695" cy="634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964"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2008-</a:t>
          </a:r>
          <a:r>
            <a:rPr lang="en-US" sz="1800" kern="1200" dirty="0"/>
            <a:t> ASP.NET MVC (web platform) Open Source</a:t>
          </a:r>
        </a:p>
      </dsp:txBody>
      <dsp:txXfrm>
        <a:off x="2607425" y="3804149"/>
        <a:ext cx="5754695" cy="634825"/>
      </dsp:txXfrm>
    </dsp:sp>
    <dsp:sp modelId="{37BC5191-6CA7-4BCD-BD18-FA4936AE9D47}">
      <dsp:nvSpPr>
        <dsp:cNvPr id="0" name=""/>
        <dsp:cNvSpPr/>
      </dsp:nvSpPr>
      <dsp:spPr>
        <a:xfrm>
          <a:off x="4008686" y="2248588"/>
          <a:ext cx="536197" cy="536197"/>
        </a:xfrm>
        <a:prstGeom prst="ellipse">
          <a:avLst/>
        </a:prstGeom>
        <a:solidFill>
          <a:schemeClr val="accent2"/>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D68714DF-9EDE-4838-9966-03944FEEBB86}">
      <dsp:nvSpPr>
        <dsp:cNvPr id="0" name=""/>
        <dsp:cNvSpPr/>
      </dsp:nvSpPr>
      <dsp:spPr>
        <a:xfrm>
          <a:off x="4410398" y="2860699"/>
          <a:ext cx="6984092" cy="540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120"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April 2014- </a:t>
          </a:r>
          <a:r>
            <a:rPr lang="en-US" sz="1800" kern="1200" dirty="0"/>
            <a:t>.NET Compiler Platform (“Roslyn”) Open Source 	             	       .NET Foundation founded</a:t>
          </a:r>
        </a:p>
      </dsp:txBody>
      <dsp:txXfrm>
        <a:off x="4410398" y="2860699"/>
        <a:ext cx="6984092" cy="540870"/>
      </dsp:txXfrm>
    </dsp:sp>
    <dsp:sp modelId="{11088BE2-FC9D-41F7-A371-06827BFE761D}">
      <dsp:nvSpPr>
        <dsp:cNvPr id="0" name=""/>
        <dsp:cNvSpPr/>
      </dsp:nvSpPr>
      <dsp:spPr>
        <a:xfrm>
          <a:off x="5204153" y="1706219"/>
          <a:ext cx="595746" cy="595746"/>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36BA0F86-05E3-4F56-8DDA-64D8EA824BE5}">
      <dsp:nvSpPr>
        <dsp:cNvPr id="0" name=""/>
        <dsp:cNvSpPr/>
      </dsp:nvSpPr>
      <dsp:spPr>
        <a:xfrm>
          <a:off x="5510303" y="2338610"/>
          <a:ext cx="5897843" cy="750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024"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Nov 2014</a:t>
          </a:r>
          <a:r>
            <a:rPr lang="en-US" sz="1800" kern="1200" dirty="0"/>
            <a:t>- .NET Core Cross-plat, Open Source</a:t>
          </a:r>
        </a:p>
      </dsp:txBody>
      <dsp:txXfrm>
        <a:off x="5510303" y="2338610"/>
        <a:ext cx="5897843" cy="750972"/>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B109183-6A97-499C-A537-A98260FD926B}"/>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endParaRPr lang="en-US"/>
          </a:p>
        </p:txBody>
      </p:sp>
      <p:sp>
        <p:nvSpPr>
          <p:cNvPr id="3" name="Date Placeholder 2">
            <a:extLst>
              <a:ext uri="{FF2B5EF4-FFF2-40B4-BE49-F238E27FC236}">
                <a16:creationId xmlns:a16="http://schemas.microsoft.com/office/drawing/2014/main" id="{8B7B27EE-C43D-48BC-BE7F-8AA923ADF511}"/>
              </a:ext>
            </a:extLst>
          </p:cNvPr>
          <p:cNvSpPr>
            <a:spLocks noGrp="1"/>
          </p:cNvSpPr>
          <p:nvPr>
            <p:ph type="dt" sz="quarter" idx="1"/>
          </p:nvPr>
        </p:nvSpPr>
        <p:spPr>
          <a:xfrm>
            <a:off x="4143375" y="1"/>
            <a:ext cx="3170238" cy="481013"/>
          </a:xfrm>
          <a:prstGeom prst="rect">
            <a:avLst/>
          </a:prstGeom>
        </p:spPr>
        <p:txBody>
          <a:bodyPr vert="horz" lIns="91429" tIns="45715" rIns="91429" bIns="45715" rtlCol="0"/>
          <a:lstStyle>
            <a:lvl1pPr algn="r">
              <a:defRPr sz="1200"/>
            </a:lvl1pPr>
          </a:lstStyle>
          <a:p>
            <a:fld id="{6A4A805B-461C-4670-9402-81E801250286}" type="datetimeFigureOut">
              <a:rPr lang="en-US" smtClean="0"/>
              <a:t>8/15/2020</a:t>
            </a:fld>
            <a:endParaRPr lang="en-US"/>
          </a:p>
        </p:txBody>
      </p:sp>
      <p:sp>
        <p:nvSpPr>
          <p:cNvPr id="4" name="Footer Placeholder 3">
            <a:extLst>
              <a:ext uri="{FF2B5EF4-FFF2-40B4-BE49-F238E27FC236}">
                <a16:creationId xmlns:a16="http://schemas.microsoft.com/office/drawing/2014/main" id="{ECE6E46E-E7C4-451B-8240-39427C18E875}"/>
              </a:ext>
            </a:extLst>
          </p:cNvPr>
          <p:cNvSpPr>
            <a:spLocks noGrp="1"/>
          </p:cNvSpPr>
          <p:nvPr>
            <p:ph type="ftr" sz="quarter" idx="2"/>
          </p:nvPr>
        </p:nvSpPr>
        <p:spPr>
          <a:xfrm>
            <a:off x="0" y="9120188"/>
            <a:ext cx="3170238" cy="481012"/>
          </a:xfrm>
          <a:prstGeom prst="rect">
            <a:avLst/>
          </a:prstGeom>
        </p:spPr>
        <p:txBody>
          <a:bodyPr vert="horz" lIns="91429" tIns="45715" rIns="91429" bIns="45715"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3B97971-52EE-4BDD-A93C-B1B507E4CC55}"/>
              </a:ext>
            </a:extLst>
          </p:cNvPr>
          <p:cNvSpPr>
            <a:spLocks noGrp="1"/>
          </p:cNvSpPr>
          <p:nvPr>
            <p:ph type="sldNum" sz="quarter" idx="3"/>
          </p:nvPr>
        </p:nvSpPr>
        <p:spPr>
          <a:xfrm>
            <a:off x="4143375" y="9120188"/>
            <a:ext cx="3170238" cy="481012"/>
          </a:xfrm>
          <a:prstGeom prst="rect">
            <a:avLst/>
          </a:prstGeom>
        </p:spPr>
        <p:txBody>
          <a:bodyPr vert="horz" lIns="91429" tIns="45715" rIns="91429" bIns="45715" rtlCol="0" anchor="b"/>
          <a:lstStyle>
            <a:lvl1pPr algn="r">
              <a:defRPr sz="1200"/>
            </a:lvl1pPr>
          </a:lstStyle>
          <a:p>
            <a:fld id="{BE7A608B-A52C-471B-B76C-638862CCF1D6}" type="slidenum">
              <a:rPr lang="en-US" smtClean="0"/>
              <a:t>‹#›</a:t>
            </a:fld>
            <a:endParaRPr lang="en-US"/>
          </a:p>
        </p:txBody>
      </p:sp>
    </p:spTree>
    <p:extLst>
      <p:ext uri="{BB962C8B-B14F-4D97-AF65-F5344CB8AC3E}">
        <p14:creationId xmlns:p14="http://schemas.microsoft.com/office/powerpoint/2010/main" val="42370525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0" tIns="48325" rIns="96650" bIns="48325" rtlCol="0" anchor="ctr"/>
          <a:lstStyle/>
          <a:p>
            <a:endParaRPr lang="en-US"/>
          </a:p>
        </p:txBody>
      </p:sp>
      <p:sp>
        <p:nvSpPr>
          <p:cNvPr id="5" name="Notes Placeholder 4"/>
          <p:cNvSpPr>
            <a:spLocks noGrp="1"/>
          </p:cNvSpPr>
          <p:nvPr>
            <p:ph type="body" sz="quarter" idx="3"/>
          </p:nvPr>
        </p:nvSpPr>
        <p:spPr>
          <a:xfrm>
            <a:off x="731521" y="4620578"/>
            <a:ext cx="5852160" cy="3780473"/>
          </a:xfrm>
          <a:prstGeom prst="rect">
            <a:avLst/>
          </a:prstGeom>
        </p:spPr>
        <p:txBody>
          <a:bodyPr vert="horz" lIns="96650" tIns="48325" rIns="96650" bIns="48325"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4143587" y="9119474"/>
            <a:ext cx="3169921" cy="481726"/>
          </a:xfrm>
          <a:prstGeom prst="rect">
            <a:avLst/>
          </a:prstGeom>
        </p:spPr>
        <p:txBody>
          <a:bodyPr vert="horz" lIns="96650" tIns="48325" rIns="96650" bIns="48325" rtlCol="0" anchor="b"/>
          <a:lstStyle>
            <a:lvl1pPr algn="r">
              <a:defRPr sz="1300"/>
            </a:lvl1pPr>
          </a:lstStyle>
          <a:p>
            <a:fld id="{E0AE778D-2A57-4226-B72B-26EA3CA60131}" type="slidenum">
              <a:rPr lang="en-US" smtClean="0"/>
              <a:t>‹#›</a:t>
            </a:fld>
            <a:endParaRPr lang="en-US"/>
          </a:p>
        </p:txBody>
      </p:sp>
      <p:sp>
        <p:nvSpPr>
          <p:cNvPr id="11" name="Header Placeholder 10">
            <a:extLst>
              <a:ext uri="{FF2B5EF4-FFF2-40B4-BE49-F238E27FC236}">
                <a16:creationId xmlns:a16="http://schemas.microsoft.com/office/drawing/2014/main" id="{C6085E80-0CA6-429A-827F-050AA72B63D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hub.com/dotnet-architecture"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otnet.microsoft.com/learn/dotnet/architecture-guide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cncf/velocit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1DIDWWKk8B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techempower.com/benchmarks/#section=data-r14&amp;hw=ph&amp;test=plaintext"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ageofascent.com/2019/02/04/asp-net-core-saturating-10gbe-at-7-million-requests-per-second/"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01">
              <a:defRPr/>
            </a:pPr>
            <a:fld id="{3F63EB8A-53A4-4077-8798-610E05BE84FE}" type="slidenum">
              <a:rPr lang="en-US">
                <a:solidFill>
                  <a:prstClr val="black"/>
                </a:solidFill>
                <a:latin typeface="Calibri" panose="020F0502020204030204"/>
              </a:rPr>
              <a:pPr defTabSz="966501">
                <a:defRPr/>
              </a:pPr>
              <a:t>1</a:t>
            </a:fld>
            <a:endParaRPr lang="en-US">
              <a:solidFill>
                <a:prstClr val="black"/>
              </a:solidFill>
              <a:latin typeface="Calibri" panose="020F0502020204030204"/>
            </a:endParaRPr>
          </a:p>
        </p:txBody>
      </p:sp>
      <p:sp>
        <p:nvSpPr>
          <p:cNvPr id="8" name="Header Placeholder 10">
            <a:extLst>
              <a:ext uri="{FF2B5EF4-FFF2-40B4-BE49-F238E27FC236}">
                <a16:creationId xmlns:a16="http://schemas.microsoft.com/office/drawing/2014/main" id="{2D783C66-F127-46DC-9F52-CFBF74E00FB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58716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companies taking a bet on .NET because it’s a completely open source project. More than 16,000 contributors* from 3300 companies have contributed to .NET Core and related open source repositories, with over half of the contributions coming from outside Microsoft. </a:t>
            </a:r>
          </a:p>
          <a:p>
            <a:endParaRPr lang="en-US" dirty="0"/>
          </a:p>
          <a:p>
            <a:r>
              <a:rPr lang="en-US" dirty="0"/>
              <a:t>Samsung is a big partner and are releasing their new Smart TVs that support .NET. They plan to expand to all their IoT devices too. </a:t>
            </a:r>
            <a:r>
              <a:rPr lang="en-US" dirty="0" err="1"/>
              <a:t>Illyriad</a:t>
            </a:r>
            <a:r>
              <a:rPr lang="en-US" dirty="0"/>
              <a:t> Games, specifically Ben Adams, contributed many performance enhancements to the platform. They build a MMO with hundreds of thousands of concurrent users so performance is super important to them. These enhancements not only benefit them but everyone that uses .NET. </a:t>
            </a:r>
          </a:p>
          <a:p>
            <a:endParaRPr lang="en-US" dirty="0"/>
          </a:p>
          <a:p>
            <a:pPr defTabSz="966501">
              <a:defRPr/>
            </a:pPr>
            <a:r>
              <a:rPr lang="en-US" dirty="0"/>
              <a:t>*contributor = Submitted a Pull Request or </a:t>
            </a:r>
            <a:r>
              <a:rPr lang="en-US" i="1" dirty="0"/>
              <a:t>Created </a:t>
            </a:r>
            <a:r>
              <a:rPr lang="en-US" dirty="0"/>
              <a:t>an Issue</a:t>
            </a:r>
          </a:p>
          <a:p>
            <a:endParaRPr lang="en-US" dirty="0"/>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10</a:t>
            </a:fld>
            <a:endParaRPr lang="en-US">
              <a:solidFill>
                <a:prstClr val="black"/>
              </a:solidFill>
              <a:latin typeface="Segoe UI" pitchFamily="34" charset="0"/>
            </a:endParaRPr>
          </a:p>
        </p:txBody>
      </p:sp>
      <p:sp>
        <p:nvSpPr>
          <p:cNvPr id="8" name="Header Placeholder 10">
            <a:extLst>
              <a:ext uri="{FF2B5EF4-FFF2-40B4-BE49-F238E27FC236}">
                <a16:creationId xmlns:a16="http://schemas.microsoft.com/office/drawing/2014/main" id="{90CD7AC4-82E9-4367-8CA7-1036982E541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012143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493296" y="4800600"/>
            <a:ext cx="6352673" cy="2420938"/>
          </a:xfrm>
        </p:spPr>
        <p:txBody>
          <a:bodyPr/>
          <a:lstStyle/>
          <a:p>
            <a:pPr defTabSz="966501">
              <a:defRPr/>
            </a:pPr>
            <a:r>
              <a:rPr lang="en-US" dirty="0"/>
              <a:t>This didn’t happen overnight. Here’s a little history of .NET open source…..</a:t>
            </a:r>
          </a:p>
          <a:p>
            <a:pPr defTabSz="966501">
              <a:defRPr/>
            </a:pPr>
            <a:endParaRPr lang="en-US" dirty="0"/>
          </a:p>
          <a:p>
            <a:pPr defTabSz="966501">
              <a:defRPr/>
            </a:pPr>
            <a:r>
              <a:rPr lang="en-US" dirty="0"/>
              <a:t>Dec 2001-Feb 2002. </a:t>
            </a:r>
          </a:p>
          <a:p>
            <a:pPr defTabSz="966501">
              <a:defRPr/>
            </a:pPr>
            <a:r>
              <a:rPr lang="en-US" b="1" dirty="0"/>
              <a:t>A new platform is born. </a:t>
            </a:r>
            <a:r>
              <a:rPr lang="en-US" b="0" dirty="0"/>
              <a:t>Along with HP,</a:t>
            </a:r>
            <a:r>
              <a:rPr lang="en-US" b="0" baseline="0" dirty="0"/>
              <a:t> Intel and others, the ECMA-335 standard was created that defined a common language infrastructure to support multiple programming languages. C# and Visual Basic.NET were released and F# came later in 2007, but there are over 20 other .NET languages today. Visual Studio .NET was released and included C#, VB, C++ development all in one box. This was the first IDE that was truly integrated across multiple languages. </a:t>
            </a:r>
          </a:p>
          <a:p>
            <a:pPr defTabSz="966501">
              <a:defRPr/>
            </a:pPr>
            <a:endParaRPr lang="en-US" b="1" dirty="0"/>
          </a:p>
          <a:p>
            <a:pPr defTabSz="966501">
              <a:defRPr/>
            </a:pPr>
            <a:r>
              <a:rPr lang="en-US" b="1" dirty="0"/>
              <a:t>Mono project begins. </a:t>
            </a:r>
            <a:r>
              <a:rPr lang="en-US" dirty="0"/>
              <a:t>The CLI</a:t>
            </a:r>
            <a:r>
              <a:rPr lang="en-US" baseline="0" dirty="0"/>
              <a:t> spec gave others the ability to create their own .NET implementations. Even though Microsoft built the first .NET Framework for Windows-only, the spec was intentionally portable across OSes and chipsets. The Mono project began, spearheaded by Miguel de Icaza, with the goal to implement Microsoft's new .NET development platform on Linux and Unix-like platforms. Later, Miguel started Xamarin which focused on cross-platform, native, mobile development with C#, built upon Mono. This allows developers to use C# and .NET to build apps for iOS and Android. Unity games development also emerged from Mono. </a:t>
            </a:r>
          </a:p>
          <a:p>
            <a:pPr defTabSz="966501">
              <a:defRPr/>
            </a:pPr>
            <a:endParaRPr lang="en-US" baseline="0" dirty="0"/>
          </a:p>
          <a:p>
            <a:pPr defTabSz="966501">
              <a:defRPr/>
            </a:pPr>
            <a:r>
              <a:rPr lang="en-US" baseline="0" dirty="0"/>
              <a:t>2008. </a:t>
            </a:r>
          </a:p>
          <a:p>
            <a:pPr defTabSz="966501">
              <a:defRPr/>
            </a:pPr>
            <a:r>
              <a:rPr lang="en-US" b="1" baseline="0" dirty="0"/>
              <a:t>ASP.NET MVC web development stack is released to </a:t>
            </a:r>
            <a:r>
              <a:rPr lang="en-US" b="1" baseline="0" dirty="0" err="1"/>
              <a:t>CodePlex</a:t>
            </a:r>
            <a:r>
              <a:rPr lang="en-US" b="1" baseline="0" dirty="0"/>
              <a:t> as open source. </a:t>
            </a:r>
            <a:r>
              <a:rPr lang="en-US" b="0" baseline="0" dirty="0"/>
              <a:t>This was the first application development framework from Microsoft to be released as open source. The underlying runtime and compilers were still closed however. </a:t>
            </a:r>
          </a:p>
          <a:p>
            <a:pPr defTabSz="966501">
              <a:defRPr/>
            </a:pPr>
            <a:endParaRPr lang="en-US" b="0" baseline="0" dirty="0"/>
          </a:p>
          <a:p>
            <a:pPr defTabSz="966501">
              <a:defRPr/>
            </a:pPr>
            <a:r>
              <a:rPr lang="en-US" b="0" baseline="0" dirty="0"/>
              <a:t>2014. </a:t>
            </a:r>
          </a:p>
          <a:p>
            <a:pPr defTabSz="966501">
              <a:defRPr/>
            </a:pPr>
            <a:r>
              <a:rPr lang="en-US" b="1" dirty="0"/>
              <a:t>Hell</a:t>
            </a:r>
            <a:r>
              <a:rPr lang="en-US" b="1" baseline="0" dirty="0"/>
              <a:t> freezes over &amp; pigs fly. </a:t>
            </a:r>
            <a:r>
              <a:rPr lang="en-US" dirty="0"/>
              <a:t>Early 2014 at Microsoft’s BUILD</a:t>
            </a:r>
            <a:r>
              <a:rPr lang="en-US" baseline="0" dirty="0"/>
              <a:t> conference</a:t>
            </a:r>
            <a:r>
              <a:rPr lang="en-US" dirty="0"/>
              <a:t>, Anders Hejlsberg, the father of C#,</a:t>
            </a:r>
            <a:r>
              <a:rPr lang="en-US" baseline="0" dirty="0"/>
              <a:t> releases </a:t>
            </a:r>
            <a:r>
              <a:rPr lang="en-US" dirty="0"/>
              <a:t>the .NET Compiler</a:t>
            </a:r>
            <a:r>
              <a:rPr lang="en-US" baseline="0" dirty="0"/>
              <a:t> Platform “Roslyn” as open source on stage. Later in November, .NET Core project begins in the open. The technology world is shocked, and the .NET community is excited. .NET Core is a new cloud-native implementation of .NET that is geared for cross-platform, hyper-scale services as well as small IoT devices. It’s meant to bring .NET into the next 15 years of computing. And the community has been extremely supportive.</a:t>
            </a:r>
            <a:endParaRPr lang="en-US" b="0" baseline="0" dirty="0"/>
          </a:p>
          <a:p>
            <a:pPr defTabSz="966501">
              <a:defRPr/>
            </a:pPr>
            <a:endParaRPr lang="en-US" b="0" baseline="0" dirty="0"/>
          </a:p>
          <a:p>
            <a:pPr defTabSz="966501">
              <a:defRPr/>
            </a:pPr>
            <a:r>
              <a:rPr lang="en-US" b="0" baseline="0" dirty="0"/>
              <a:t>2016. </a:t>
            </a:r>
          </a:p>
          <a:p>
            <a:pPr defTabSz="966501">
              <a:defRPr/>
            </a:pPr>
            <a:r>
              <a:rPr lang="en-US" b="1" dirty="0"/>
              <a:t>Mono comes home. </a:t>
            </a:r>
            <a:r>
              <a:rPr lang="en-US" dirty="0"/>
              <a:t>In</a:t>
            </a:r>
            <a:r>
              <a:rPr lang="en-US" baseline="0" dirty="0"/>
              <a:t> early 2016, Microsoft finally acquires Xamarin and brings Miguel de Icaza into Developer Division. Mono joins the .NET foundation and is officially supported and contributed to by Microsoft. The Microsoft community officially meets the Mono community. </a:t>
            </a:r>
            <a:endParaRPr lang="en-US" b="0" baseline="0" dirty="0"/>
          </a:p>
          <a:p>
            <a:pPr defTabSz="966501">
              <a:defRPr/>
            </a:pPr>
            <a:endParaRPr lang="en-US" b="0" baseline="0" dirty="0"/>
          </a:p>
          <a:p>
            <a:pPr defTabSz="966501">
              <a:defRPr/>
            </a:pPr>
            <a:r>
              <a:rPr lang="en-US" b="0" baseline="0" dirty="0"/>
              <a:t>2017. </a:t>
            </a:r>
          </a:p>
          <a:p>
            <a:pPr defTabSz="966501">
              <a:defRPr/>
            </a:pPr>
            <a:r>
              <a:rPr lang="en-US" b="1" baseline="0" dirty="0"/>
              <a:t>.NET Core 2.0 Released. </a:t>
            </a:r>
            <a:r>
              <a:rPr lang="en-US" b="0" baseline="0" dirty="0"/>
              <a:t>Our cross platform and open source implementation of .NET finally releases to the world with unified tooling support across multiple operating systems and editors. </a:t>
            </a:r>
            <a:endParaRPr lang="en-US" b="1" baseline="0" dirty="0"/>
          </a:p>
          <a:p>
            <a:pPr defTabSz="966501">
              <a:defRPr/>
            </a:pPr>
            <a:endParaRPr lang="en-US" b="0" baseline="0" dirty="0"/>
          </a:p>
          <a:p>
            <a:pPr defTabSz="966501">
              <a:defRPr/>
            </a:pPr>
            <a:endParaRPr lang="en-US" dirty="0"/>
          </a:p>
          <a:p>
            <a:pPr defTabSz="966501">
              <a:defRPr/>
            </a:pPr>
            <a:endParaRPr lang="en-US" dirty="0"/>
          </a:p>
        </p:txBody>
      </p:sp>
      <p:sp>
        <p:nvSpPr>
          <p:cNvPr id="7" name="Slide Number Placeholder 6"/>
          <p:cNvSpPr>
            <a:spLocks noGrp="1"/>
          </p:cNvSpPr>
          <p:nvPr>
            <p:ph type="sldNum" sz="quarter" idx="13"/>
          </p:nvPr>
        </p:nvSpPr>
        <p:spPr>
          <a:xfrm>
            <a:off x="4144964" y="9120188"/>
            <a:ext cx="3170237" cy="481012"/>
          </a:xfrm>
        </p:spPr>
        <p:txBody>
          <a:bodyPr/>
          <a:lstStyle/>
          <a:p>
            <a:pPr defTabSz="966501">
              <a:defRPr/>
            </a:pPr>
            <a:fld id="{B4008EB6-D09E-4580-8CD6-DDB14511944F}" type="slidenum">
              <a:rPr lang="en-US">
                <a:solidFill>
                  <a:prstClr val="black"/>
                </a:solidFill>
                <a:latin typeface="Calibri" panose="020F0502020204030204"/>
              </a:rPr>
              <a:pPr defTabSz="966501">
                <a:defRPr/>
              </a:pPr>
              <a:t>11</a:t>
            </a:fld>
            <a:endParaRPr lang="en-US" dirty="0">
              <a:solidFill>
                <a:prstClr val="black"/>
              </a:solidFill>
              <a:latin typeface="Calibri" panose="020F0502020204030204"/>
            </a:endParaRPr>
          </a:p>
        </p:txBody>
      </p:sp>
      <p:sp>
        <p:nvSpPr>
          <p:cNvPr id="8" name="Slide Image Placeholder 7">
            <a:extLst>
              <a:ext uri="{FF2B5EF4-FFF2-40B4-BE49-F238E27FC236}">
                <a16:creationId xmlns:a16="http://schemas.microsoft.com/office/drawing/2014/main" id="{BCAF6593-53E3-40FD-8C5A-D856B8FADFB4}"/>
              </a:ext>
            </a:extLst>
          </p:cNvPr>
          <p:cNvSpPr>
            <a:spLocks noGrp="1" noRot="1" noChangeAspect="1"/>
          </p:cNvSpPr>
          <p:nvPr>
            <p:ph type="sldImg"/>
          </p:nvPr>
        </p:nvSpPr>
        <p:spPr/>
      </p:sp>
      <p:sp>
        <p:nvSpPr>
          <p:cNvPr id="10" name="Header Placeholder 10">
            <a:extLst>
              <a:ext uri="{FF2B5EF4-FFF2-40B4-BE49-F238E27FC236}">
                <a16:creationId xmlns:a16="http://schemas.microsoft.com/office/drawing/2014/main" id="{A3E9A547-A109-437E-9821-7A92FBEE648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291182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Mono </a:t>
            </a:r>
            <a:r>
              <a:rPr lang="en-US" dirty="0" err="1"/>
              <a:t>merguje</a:t>
            </a:r>
            <a:r>
              <a:rPr lang="en-US" dirty="0"/>
              <a:t> </a:t>
            </a:r>
            <a:r>
              <a:rPr lang="en-US" dirty="0" err="1"/>
              <a:t>sie</a:t>
            </a:r>
            <a:r>
              <a:rPr lang="en-US" dirty="0"/>
              <a:t> do </a:t>
            </a:r>
            <a:r>
              <a:rPr lang="en-US" dirty="0" err="1"/>
              <a:t>.net</a:t>
            </a:r>
            <a:r>
              <a:rPr lang="en-US" dirty="0"/>
              <a:t> core (</a:t>
            </a:r>
            <a:r>
              <a:rPr lang="en-US" dirty="0" err="1"/>
              <a:t>juz</a:t>
            </a:r>
            <a:r>
              <a:rPr lang="en-US" dirty="0"/>
              <a:t> jest)</a:t>
            </a:r>
          </a:p>
          <a:p>
            <a:endParaRPr lang="en-US" dirty="0"/>
          </a:p>
          <a:p>
            <a:r>
              <a:rPr lang="en-US" dirty="0"/>
              <a:t>A </a:t>
            </a:r>
            <a:r>
              <a:rPr lang="en-US" dirty="0" err="1"/>
              <a:t>.net</a:t>
            </a:r>
            <a:r>
              <a:rPr lang="en-US" dirty="0"/>
              <a:t> framework </a:t>
            </a:r>
            <a:r>
              <a:rPr lang="en-US" dirty="0" err="1"/>
              <a:t>wymiera</a:t>
            </a:r>
            <a:endParaRPr lang="en-US" dirty="0"/>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3035400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Don’t forget we released .NET Core 3.1 LTS release. This is the version you want to be on as it is our latest long-term support release so download it today. </a:t>
            </a:r>
          </a:p>
          <a:p>
            <a:endParaRPr lang="en-US" sz="1200"/>
          </a:p>
          <a:p>
            <a:r>
              <a:rPr lang="en-US" sz="1200"/>
              <a:t>We’ve added Windows Desktop support with Windows Forms and WPF support. This brings the capabilities of .NET Core to these UI frameworks which millions of .NET developers are building on today. Particularly useful is the flexible deployment with side-by-side and self-contained EXEs so you don’t have to have .NET installed on the machine first anymore.</a:t>
            </a:r>
          </a:p>
          <a:p>
            <a:endParaRPr lang="en-US" sz="1200"/>
          </a:p>
          <a:p>
            <a:r>
              <a:rPr lang="en-US" sz="1200"/>
              <a:t>We also have some exiting new things for Web developers with Blazor, adding full-stack web development with C# and Razor, allowing you to build beautiful and responsive Single Page Apps without having to write JavaScript!</a:t>
            </a:r>
          </a:p>
          <a:p>
            <a:endParaRPr lang="en-US" sz="1200"/>
          </a:p>
          <a:p>
            <a:r>
              <a:rPr lang="en-US" sz="1200"/>
              <a:t>Additionally we have a ton of improvements for building better cloud native, scalable apps and microservices with ASP.NET and of course some exciting C# 8.0 language features. </a:t>
            </a:r>
          </a:p>
          <a:p>
            <a:endParaRPr lang="en-US" sz="120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1200" kern="1200">
              <a:solidFill>
                <a:schemeClr val="tx1"/>
              </a:solidFill>
              <a:effectLst/>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8/15/2020 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2037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Animated slide</a:t>
            </a:r>
          </a:p>
          <a:p>
            <a:endParaRPr lang="en-US" i="1"/>
          </a:p>
          <a:p>
            <a:pPr marL="0" marR="0"/>
            <a:r>
              <a:rPr lang="en-US" sz="1800" b="1">
                <a:solidFill>
                  <a:srgbClr val="000000"/>
                </a:solidFill>
                <a:effectLst/>
                <a:latin typeface="Calibri" panose="020F0502020204030204" pitchFamily="34" charset="0"/>
                <a:ea typeface="Calibri" panose="020F0502020204030204" pitchFamily="34" charset="0"/>
              </a:rPr>
              <a:t>Our vision for one .NET is to simplify the platform and choices for .NET developers and provide a single stack that supports the best of breed solutions for all modern workloads. </a:t>
            </a:r>
          </a:p>
          <a:p>
            <a:pPr marL="0" marR="0"/>
            <a:endParaRPr lang="en-US" sz="1800">
              <a:solidFill>
                <a:srgbClr val="000000"/>
              </a:solidFill>
              <a:effectLst/>
              <a:latin typeface="Calibri" panose="020F0502020204030204" pitchFamily="34" charset="0"/>
              <a:ea typeface="Calibri" panose="020F0502020204030204" pitchFamily="34" charset="0"/>
            </a:endParaRPr>
          </a:p>
          <a:p>
            <a:pPr marL="0" marR="0"/>
            <a:r>
              <a:rPr lang="en-US" sz="1800">
                <a:solidFill>
                  <a:srgbClr val="000000"/>
                </a:solidFill>
                <a:effectLst/>
                <a:latin typeface="Calibri" panose="020F0502020204030204" pitchFamily="34" charset="0"/>
                <a:ea typeface="Calibri" panose="020F0502020204030204" pitchFamily="34" charset="0"/>
              </a:rPr>
              <a:t>Last year at Build, we laid out our vision for one .NET starting with .NET 5. We said we would take .NET Core and Mono/Xamarin implementations and unify them into one base class library (BCL) and toolchain (SDK). In the wake of the global health pandemic,</a:t>
            </a:r>
            <a:r>
              <a:rPr lang="en-US" sz="1800">
                <a:solidFill>
                  <a:srgbClr val="4C4C51"/>
                </a:solidFill>
                <a:effectLst/>
                <a:latin typeface="Segoe UI" panose="020B0502040204020203" pitchFamily="34" charset="0"/>
                <a:ea typeface="Calibri" panose="020F0502020204030204" pitchFamily="34" charset="0"/>
              </a:rPr>
              <a:t> </a:t>
            </a:r>
            <a:r>
              <a:rPr lang="en-US" sz="1800">
                <a:solidFill>
                  <a:srgbClr val="000000"/>
                </a:solidFill>
                <a:effectLst/>
                <a:latin typeface="Calibri" panose="020F0502020204030204" pitchFamily="34" charset="0"/>
                <a:ea typeface="Calibri" panose="020F0502020204030204" pitchFamily="34" charset="0"/>
              </a:rPr>
              <a:t>we have had to adapt to the changing needs of our customers and provide the support needed to assist with smooth operations. Our efforts continue to be anchored in helping our customers address their most urgent needs. As a result, we expect these features to be available in preview for the .NET 5 release but the unification will be truly completed with .NET 6, our Long-Term Support (LTS) release.</a:t>
            </a: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a:solidFill>
                  <a:srgbClr val="000000"/>
                </a:solidFill>
                <a:effectLst/>
                <a:latin typeface="Calibri" panose="020F0502020204030204" pitchFamily="34" charset="0"/>
                <a:ea typeface="Calibri" panose="020F0502020204030204" pitchFamily="34" charset="0"/>
              </a:rPr>
              <a:t> </a:t>
            </a:r>
            <a:r>
              <a:rPr lang="en-US" sz="1800" b="1">
                <a:solidFill>
                  <a:srgbClr val="000000"/>
                </a:solidFill>
                <a:effectLst/>
                <a:latin typeface="Calibri" panose="020F0502020204030204" pitchFamily="34" charset="0"/>
                <a:ea typeface="Calibri" panose="020F0502020204030204" pitchFamily="34" charset="0"/>
              </a:rPr>
              <a:t>Our vision has not changed, but our timeline has.</a:t>
            </a:r>
            <a:endParaRPr lang="en-US" sz="1800" b="1">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.NET 5 will have several cloud &amp; web investments, such as smaller, faster, single file EXEs that use less memory which are appropriate for microservices and containerized applications across operating systems. We will continue to build on the work we have done.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We are still committed to one .NET platform and delivering a quality .NET 5 release to our millions of users in November this year. You will continue to see a wave of innovation happening with multiple previews along the way on the journey to one .NET.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want to learn .NET? Start with a language. We make it easy to get started learning right in your browser. </a:t>
            </a:r>
          </a:p>
        </p:txBody>
      </p:sp>
      <p:sp>
        <p:nvSpPr>
          <p:cNvPr id="4" name="Slide Number Placeholder 3"/>
          <p:cNvSpPr>
            <a:spLocks noGrp="1"/>
          </p:cNvSpPr>
          <p:nvPr>
            <p:ph type="sldNum" sz="quarter" idx="10"/>
          </p:nvPr>
        </p:nvSpPr>
        <p:spPr/>
        <p:txBody>
          <a:bodyPr/>
          <a:lstStyle/>
          <a:p>
            <a:fld id="{E0AE778D-2A57-4226-B72B-26EA3CA60131}" type="slidenum">
              <a:rPr lang="en-US" smtClean="0"/>
              <a:t>22</a:t>
            </a:fld>
            <a:endParaRPr lang="en-US"/>
          </a:p>
        </p:txBody>
      </p:sp>
      <p:sp>
        <p:nvSpPr>
          <p:cNvPr id="5" name="Header Placeholder 10">
            <a:extLst>
              <a:ext uri="{FF2B5EF4-FFF2-40B4-BE49-F238E27FC236}">
                <a16:creationId xmlns:a16="http://schemas.microsoft.com/office/drawing/2014/main" id="{43AD052D-DF69-459D-86BF-623D5EA6F6A5}"/>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782463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https://github.com/dotnet-architecture</a:t>
            </a:r>
            <a:endParaRPr lang="en-US" dirty="0"/>
          </a:p>
          <a:p>
            <a:r>
              <a:rPr lang="en-US" dirty="0">
                <a:hlinkClick r:id="rId4"/>
              </a:rPr>
              <a:t>https://dotnet.microsoft.com/learn/dotnet/architecture-guides</a:t>
            </a:r>
            <a:endParaRPr lang="en-US" dirty="0"/>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24</a:t>
            </a:fld>
            <a:endParaRPr lang="en-US"/>
          </a:p>
        </p:txBody>
      </p:sp>
    </p:spTree>
    <p:extLst>
      <p:ext uri="{BB962C8B-B14F-4D97-AF65-F5344CB8AC3E}">
        <p14:creationId xmlns:p14="http://schemas.microsoft.com/office/powerpoint/2010/main" val="679570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You can build anything with .NET.  We’ve made significant investments in .NET over the years as well as unifying the ecosystem to support building literally anything. From desktop to gaming to the cloud, .NET is a general purpose programming platform that enables all kinds of scenarios. Once you learn one, you can easily pick up another.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&lt;CLICK&gt;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What’s more, you can also use your favorite tools and editors to build .NET apps – or use Visual Studio, Visual Studio Code or Visual Studio for Mac.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8959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are seeing significant growth….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a:t>Talk to data points above</a:t>
            </a:r>
            <a:r>
              <a:rPr lang="en-US"/>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Additional data points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-C# moved from 7</a:t>
            </a:r>
            <a:r>
              <a:rPr lang="en-US" baseline="30000"/>
              <a:t>th</a:t>
            </a:r>
            <a:r>
              <a:rPr lang="en-US"/>
              <a:t> to 5</a:t>
            </a:r>
            <a:r>
              <a:rPr lang="en-US" baseline="30000"/>
              <a:t>th</a:t>
            </a:r>
            <a:r>
              <a:rPr lang="en-US"/>
              <a:t> in TIOBE Language Index 2020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-.NET Core 3 is fastest adopted version of .NET, ever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-dotnet org on GitHub has been top 3 highest velocity projects three years in a row as named by CNCF (see slide 13 for details)</a:t>
            </a:r>
          </a:p>
          <a:p>
            <a:endParaRPr lang="en-US"/>
          </a:p>
          <a:p>
            <a:r>
              <a:rPr lang="en-US"/>
              <a:t>Sources:</a:t>
            </a:r>
          </a:p>
          <a:p>
            <a:r>
              <a:rPr lang="en-US"/>
              <a:t>https://insights.stackoverflow.com/survey/2019#most-loved-dreaded-and-wanted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hlinkClick r:id="rId3"/>
              </a:rPr>
              <a:t>https://github.com/cncf/velocity/</a:t>
            </a:r>
            <a:r>
              <a:rPr lang="en-US" sz="1200"/>
              <a:t> </a:t>
            </a:r>
          </a:p>
          <a:p>
            <a:r>
              <a:rPr lang="en-US"/>
              <a:t>https://octoverse.github.com/</a:t>
            </a:r>
          </a:p>
          <a:p>
            <a:r>
              <a:rPr lang="en-US"/>
              <a:t>https://www.techempower.com/benchmarks/#section=data-r18&amp;hw=ph&amp;test=plaintext </a:t>
            </a:r>
          </a:p>
          <a:p>
            <a:endParaRPr lang="en-US"/>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8/15/2020</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07543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And our user base keeps growing!</a:t>
            </a:r>
          </a:p>
          <a:p>
            <a:endParaRPr lang="en-US" b="1"/>
          </a:p>
          <a:p>
            <a:r>
              <a:rPr lang="en-US" b="0"/>
              <a:t>We’ve seen significant growth with .NET Core, our open source, cross-platform .NET, now has surpassed 1.5 million active developers per month and we’ve seen over 600 thousand new developers in the last year. </a:t>
            </a:r>
          </a:p>
          <a:p>
            <a:endParaRPr lang="en-US" b="0"/>
          </a:p>
          <a:p>
            <a:r>
              <a:rPr lang="en-US" b="0"/>
              <a:t>We’re also now seeing over 1 million deployments to Linux from Visual Studio. </a:t>
            </a:r>
          </a:p>
          <a:p>
            <a:endParaRPr lang="en-US" b="0"/>
          </a:p>
          <a:p>
            <a:r>
              <a:rPr lang="en-US" b="0"/>
              <a:t>&lt;CLICK&gt;</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7520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fast. Really fast! That means applications provide better response times and require less compute power. </a:t>
            </a:r>
            <a:r>
              <a:rPr lang="en-US" dirty="0" err="1"/>
              <a:t>StackOverflow</a:t>
            </a:r>
            <a:r>
              <a:rPr lang="en-US" dirty="0"/>
              <a:t> serves 5.3M page views a day on just 9 servers!</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hlinkClick r:id="rId3"/>
              </a:rPr>
              <a:t>https://www.techempower.com/benchmarks/#section=data-r14&amp;hw=ph&amp;test=plaintext</a:t>
            </a:r>
            <a:endParaRPr lang="en-US" dirty="0"/>
          </a:p>
          <a:p>
            <a:endParaRPr lang="en-US" dirty="0"/>
          </a:p>
          <a:p>
            <a:r>
              <a:rPr lang="en-US" dirty="0"/>
              <a:t>The community has played a crucial role in performance work for the .NET stack. </a:t>
            </a:r>
          </a:p>
          <a:p>
            <a:r>
              <a:rPr lang="en-US" dirty="0"/>
              <a:t>https://blogs.msdn.microsoft.com/dotnet/tag/performance/</a:t>
            </a:r>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5</a:t>
            </a:fld>
            <a:endParaRPr lang="en-US" sz="1200">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C439D571-BAE9-452E-94E1-F9F2962948E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401992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hlinkClick r:id="rId3"/>
              </a:rPr>
              <a:t>https://www.youtube.com/watch?v=1DIDWWKk8Bg</a:t>
            </a:r>
            <a:r>
              <a:rPr lang="en-US" dirty="0"/>
              <a:t> </a:t>
            </a:r>
          </a:p>
          <a:p>
            <a:r>
              <a:rPr lang="en-US" dirty="0"/>
              <a:t>.NET is fast. Really fast! That means applications provide better response times and require less compute power. </a:t>
            </a:r>
            <a:r>
              <a:rPr lang="en-US" dirty="0" err="1"/>
              <a:t>StackOverflow</a:t>
            </a:r>
            <a:r>
              <a:rPr lang="en-US" dirty="0"/>
              <a:t> serves 5.3M page views a day on just 9 servers!</a:t>
            </a:r>
          </a:p>
          <a:p>
            <a:r>
              <a:rPr lang="en-US" dirty="0"/>
              <a:t>The popular </a:t>
            </a:r>
            <a:r>
              <a:rPr lang="en-US" u="sng" dirty="0" err="1">
                <a:hlinkClick r:id="rId4"/>
              </a:rPr>
              <a:t>TechEmpower</a:t>
            </a:r>
            <a:r>
              <a:rPr lang="en-US" dirty="0"/>
              <a:t> benchmark compares web application frameworks with tasks like JSON serialization, database access, and server side template rendering - .NET performs faster than any other popular framework. </a:t>
            </a:r>
          </a:p>
          <a:p>
            <a:r>
              <a:rPr lang="en-US" dirty="0">
                <a:hlinkClick r:id="rId4"/>
              </a:rPr>
              <a:t>https://www.techempower.com/benchmarks/#section=data-r14&amp;hw=ph&amp;test=plaintext</a:t>
            </a:r>
            <a:endParaRPr lang="en-US" dirty="0"/>
          </a:p>
          <a:p>
            <a:endParaRPr lang="en-US" dirty="0"/>
          </a:p>
          <a:p>
            <a:r>
              <a:rPr lang="en-US" dirty="0"/>
              <a:t>The community has played a crucial role in performance work for the .NET stack. </a:t>
            </a:r>
          </a:p>
          <a:p>
            <a:r>
              <a:rPr lang="en-US" dirty="0"/>
              <a:t>https://blogs.msdn.microsoft.com/dotnet/tag/performance/</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8/15/2020 20:17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617354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fast. Really fast! That means applications provide better response times and require less compute power. </a:t>
            </a:r>
            <a:r>
              <a:rPr lang="en-US" dirty="0" err="1"/>
              <a:t>StackOverflow</a:t>
            </a:r>
            <a:r>
              <a:rPr lang="en-US" dirty="0"/>
              <a:t> serves 5.3M page views a day on just 9 servers!</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hlinkClick r:id="rId3"/>
              </a:rPr>
              <a:t>https://www.techempower.com/benchmarks/#section=data-r14&amp;hw=ph&amp;test=plaintext</a:t>
            </a:r>
            <a:endParaRPr lang="en-US" dirty="0"/>
          </a:p>
          <a:p>
            <a:endParaRPr lang="en-US" dirty="0"/>
          </a:p>
          <a:p>
            <a:r>
              <a:rPr lang="en-US" dirty="0"/>
              <a:t>The community has played a crucial role in performance work for the .NET stack. </a:t>
            </a:r>
          </a:p>
          <a:p>
            <a:r>
              <a:rPr lang="en-US" dirty="0"/>
              <a:t>https://blogs.msdn.microsoft.com/dotnet/tag/performance/</a:t>
            </a:r>
          </a:p>
          <a:p>
            <a:endParaRPr lang="en-US" dirty="0"/>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7</a:t>
            </a:fld>
            <a:endParaRPr lang="en-US" sz="1200">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C439D571-BAE9-452E-94E1-F9F2962948E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1853253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fast. Really fast! That means applications provide better response times and require less compute power. </a:t>
            </a:r>
            <a:r>
              <a:rPr lang="en-US" dirty="0" err="1"/>
              <a:t>StackOverflow</a:t>
            </a:r>
            <a:r>
              <a:rPr lang="en-US" dirty="0"/>
              <a:t> serves 5.3M page views a day on just 9 servers!</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t>https://www.techempower.com/benchmarks/</a:t>
            </a:r>
          </a:p>
          <a:p>
            <a:endParaRPr lang="en-US" dirty="0"/>
          </a:p>
          <a:p>
            <a:r>
              <a:rPr lang="en-US" dirty="0"/>
              <a:t>The community has played a crucial role in performance work for the .NET stack. </a:t>
            </a:r>
          </a:p>
          <a:p>
            <a:r>
              <a:rPr lang="en-US" dirty="0"/>
              <a:t>https://blogs.msdn.microsoft.com/dotnet/tag/performance/</a:t>
            </a:r>
          </a:p>
          <a:p>
            <a:endParaRPr lang="en-US" dirty="0"/>
          </a:p>
          <a:p>
            <a:r>
              <a:rPr lang="en-US" dirty="0">
                <a:hlinkClick r:id="rId4"/>
              </a:rPr>
              <a:t>https://www.ageofascent.com/2019/02/04/asp-net-core-saturating-10gbe-at-7-million-requests-per-second/</a:t>
            </a:r>
            <a:endParaRPr lang="en-US" dirty="0"/>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8</a:t>
            </a:fld>
            <a:endParaRPr lang="en-US" sz="1200">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C439D571-BAE9-452E-94E1-F9F2962948E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401992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https://www.similartech.com/categories/framework</a:t>
            </a:r>
          </a:p>
          <a:p>
            <a:endParaRPr lang="en-US" dirty="0"/>
          </a:p>
          <a:p>
            <a:r>
              <a:rPr lang="en-US" dirty="0"/>
              <a:t>ASP.NET is the name of the web framework for .NET. As you can see there are more top websites developed with .NET than these other technologies. Only PHP has more. </a:t>
            </a:r>
          </a:p>
        </p:txBody>
      </p:sp>
      <p:sp>
        <p:nvSpPr>
          <p:cNvPr id="4" name="Slide Number Placeholder 3"/>
          <p:cNvSpPr>
            <a:spLocks noGrp="1"/>
          </p:cNvSpPr>
          <p:nvPr>
            <p:ph type="sldNum" sz="quarter" idx="10"/>
          </p:nvPr>
        </p:nvSpPr>
        <p:spPr/>
        <p:txBody>
          <a:bodyPr/>
          <a:lstStyle/>
          <a:p>
            <a:fld id="{E0AE778D-2A57-4226-B72B-26EA3CA60131}" type="slidenum">
              <a:rPr lang="en-US" smtClean="0"/>
              <a:t>9</a:t>
            </a:fld>
            <a:endParaRPr lang="en-US"/>
          </a:p>
        </p:txBody>
      </p:sp>
      <p:sp>
        <p:nvSpPr>
          <p:cNvPr id="5" name="Header Placeholder 10">
            <a:extLst>
              <a:ext uri="{FF2B5EF4-FFF2-40B4-BE49-F238E27FC236}">
                <a16:creationId xmlns:a16="http://schemas.microsoft.com/office/drawing/2014/main" id="{9AE6BBA2-39C4-4009-B16E-B590BF1F5475}"/>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7834205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a:t>
            </a:r>
            <a:r>
              <a:rPr lang="en-US" sz="2400" i="1" dirty="0">
                <a:solidFill>
                  <a:schemeClr val="bg2"/>
                </a:solidFill>
              </a:rPr>
              <a:t>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200" i="0" dirty="0">
                <a:solidFill>
                  <a:schemeClr val="bg1"/>
                </a:solidFill>
              </a:rPr>
              <a:t>www.dot.net</a:t>
            </a:r>
          </a:p>
        </p:txBody>
      </p:sp>
    </p:spTree>
    <p:extLst>
      <p:ext uri="{BB962C8B-B14F-4D97-AF65-F5344CB8AC3E}">
        <p14:creationId xmlns:p14="http://schemas.microsoft.com/office/powerpoint/2010/main" val="3612818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20208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888019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32259086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1680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969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59443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51095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373694"/>
            <a:ext cx="11510956" cy="2055306"/>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00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2659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52084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8042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867500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069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7950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1204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287144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944356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1382742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04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60386540"/>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70" r:id="rId16"/>
    <p:sldLayoutId id="2147483771" r:id="rId17"/>
    <p:sldLayoutId id="2147483772" r:id="rId18"/>
    <p:sldLayoutId id="214748377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Gill Sans MT" panose="020B0502020104020203" pitchFamily="34" charset="0"/>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Gill Sans MT" panose="020B0502020104020203" pitchFamily="34" charset="0"/>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Gill Sans MT" panose="020B0502020104020203" pitchFamily="34" charset="0"/>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Gill Sans MT" panose="020B0502020104020203" pitchFamily="34" charset="0"/>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Gill Sans MT" panose="020B0502020104020203" pitchFamily="34" charset="0"/>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dot.net/"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microsoft.com/office/2007/relationships/hdphoto" Target="../media/hdphoto2.wdp"/><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2.xml"/><Relationship Id="rId16" Type="http://schemas.openxmlformats.org/officeDocument/2006/relationships/image" Target="../media/image19.png"/><Relationship Id="rId1" Type="http://schemas.openxmlformats.org/officeDocument/2006/relationships/slideLayout" Target="../slideLayouts/slideLayout1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docs.microsoft.com/en-us/learn/"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hyperlink" Target="https://dotnet.microsoft.com/learn/dotnet/architecture-guides" TargetMode="External"/><Relationship Id="rId4" Type="http://schemas.openxmlformats.org/officeDocument/2006/relationships/hyperlink" Target="https://github.com/dotnet-architectur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hyperlink" Target="https://www.techempower.com/benchmarks/#section=data-r18&amp;hw=ph&amp;test=plaintext" TargetMode="External"/><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24.png"/><Relationship Id="rId11" Type="http://schemas.openxmlformats.org/officeDocument/2006/relationships/hyperlink" Target="https://octoverse.github.com/" TargetMode="External"/><Relationship Id="rId5" Type="http://schemas.openxmlformats.org/officeDocument/2006/relationships/image" Target="../media/image23.svg"/><Relationship Id="rId10" Type="http://schemas.openxmlformats.org/officeDocument/2006/relationships/hyperlink" Target="https://github.com/cncf/velocity/" TargetMode="External"/><Relationship Id="rId4" Type="http://schemas.openxmlformats.org/officeDocument/2006/relationships/image" Target="../media/image22.png"/><Relationship Id="rId9" Type="http://schemas.openxmlformats.org/officeDocument/2006/relationships/hyperlink" Target="https://insights.stackoverflow.com/survey/2019#most-loved-dreaded-and-wanted"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www.microsoft.com/net/customers"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hyperlink" Target="https://www.techempower.com/benchmarks/#section=data-r15&amp;hw=ph&amp;test=plaintex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28.sv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hyperlink" Target="https://aka.ms/aspnet/benchmarks"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hyperlink" Target="https://www.similartech.com/categories/framework" TargetMode="External"/><Relationship Id="rId3" Type="http://schemas.openxmlformats.org/officeDocument/2006/relationships/hyperlink" Target="https://www.microsoft.com/net/customers#raygun" TargetMode="External"/><Relationship Id="rId7" Type="http://schemas.openxmlformats.org/officeDocument/2006/relationships/image" Target="../media/image38.sv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37.png"/><Relationship Id="rId5" Type="http://schemas.openxmlformats.org/officeDocument/2006/relationships/hyperlink" Target="https://www.microsoft.com/net/customers#tencent" TargetMode="External"/><Relationship Id="rId4" Type="http://schemas.openxmlformats.org/officeDocument/2006/relationships/hyperlink" Target="https://www.microsoft.com/net/customers#godadd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3" name="TextBox 2">
            <a:extLst>
              <a:ext uri="{FF2B5EF4-FFF2-40B4-BE49-F238E27FC236}">
                <a16:creationId xmlns:a16="http://schemas.microsoft.com/office/drawing/2014/main" id="{07F5F5E3-DBC3-4B69-B8F5-2B96349A8D33}"/>
              </a:ext>
            </a:extLst>
          </p:cNvPr>
          <p:cNvSpPr txBox="1"/>
          <p:nvPr/>
        </p:nvSpPr>
        <p:spPr>
          <a:xfrm>
            <a:off x="0" y="4188396"/>
            <a:ext cx="12191999" cy="20220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600" dirty="0">
                <a:solidFill>
                  <a:schemeClr val="bg1"/>
                </a:solidFill>
                <a:hlinkClick r:id="rId3">
                  <a:extLst>
                    <a:ext uri="{A12FA001-AC4F-418D-AE19-62706E023703}">
                      <ahyp:hlinkClr xmlns:ahyp="http://schemas.microsoft.com/office/drawing/2018/hyperlinkcolor" val="tx"/>
                    </a:ext>
                  </a:extLst>
                </a:hlinkClick>
              </a:rPr>
              <a:t>www.dot.net</a:t>
            </a:r>
            <a:r>
              <a:rPr lang="en-US" sz="3600" dirty="0">
                <a:solidFill>
                  <a:schemeClr val="bg1"/>
                </a:solidFill>
              </a:rPr>
              <a:t> </a:t>
            </a:r>
          </a:p>
        </p:txBody>
      </p:sp>
    </p:spTree>
    <p:extLst>
      <p:ext uri="{BB962C8B-B14F-4D97-AF65-F5344CB8AC3E}">
        <p14:creationId xmlns:p14="http://schemas.microsoft.com/office/powerpoint/2010/main" val="419756236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9C7F9A-BA4B-43D4-ACD7-3E816E444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95" y="-8997"/>
            <a:ext cx="13224095" cy="6858000"/>
          </a:xfrm>
          <a:prstGeom prst="rect">
            <a:avLst/>
          </a:prstGeom>
        </p:spPr>
      </p:pic>
      <p:sp>
        <p:nvSpPr>
          <p:cNvPr id="2" name="Rectangle 1">
            <a:extLst>
              <a:ext uri="{FF2B5EF4-FFF2-40B4-BE49-F238E27FC236}">
                <a16:creationId xmlns:a16="http://schemas.microsoft.com/office/drawing/2014/main" id="{BCA952B1-BC8C-4925-A8B5-F71E0B912A75}"/>
              </a:ext>
            </a:extLst>
          </p:cNvPr>
          <p:cNvSpPr/>
          <p:nvPr/>
        </p:nvSpPr>
        <p:spPr bwMode="auto">
          <a:xfrm>
            <a:off x="-397625" y="-15587"/>
            <a:ext cx="12749645" cy="6889173"/>
          </a:xfrm>
          <a:prstGeom prst="rect">
            <a:avLst/>
          </a:prstGeom>
          <a:solidFill>
            <a:schemeClr val="accent6">
              <a:lumMod val="40000"/>
              <a:lumOff val="6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 name="Title 1">
            <a:extLst>
              <a:ext uri="{FF2B5EF4-FFF2-40B4-BE49-F238E27FC236}">
                <a16:creationId xmlns:a16="http://schemas.microsoft.com/office/drawing/2014/main" id="{2432402B-E46A-4217-B21B-E752953985C2}"/>
              </a:ext>
            </a:extLst>
          </p:cNvPr>
          <p:cNvSpPr txBox="1">
            <a:spLocks/>
          </p:cNvSpPr>
          <p:nvPr/>
        </p:nvSpPr>
        <p:spPr>
          <a:xfrm>
            <a:off x="269241" y="289957"/>
            <a:ext cx="11655840"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gradFill>
                  <a:gsLst>
                    <a:gs pos="1250">
                      <a:srgbClr val="101128"/>
                    </a:gs>
                    <a:gs pos="100000">
                      <a:srgbClr val="101128"/>
                    </a:gs>
                  </a:gsLst>
                  <a:lin ang="5400000" scaled="0"/>
                </a:gradFill>
                <a:effectLst/>
                <a:uLnTx/>
                <a:uFillTx/>
                <a:ea typeface="+mn-ea"/>
                <a:cs typeface="Segoe UI" pitchFamily="34" charset="0"/>
              </a:rPr>
              <a:t>.NET is Open Source</a:t>
            </a:r>
          </a:p>
        </p:txBody>
      </p:sp>
      <p:sp>
        <p:nvSpPr>
          <p:cNvPr id="11" name="TextBox 10">
            <a:extLst>
              <a:ext uri="{FF2B5EF4-FFF2-40B4-BE49-F238E27FC236}">
                <a16:creationId xmlns:a16="http://schemas.microsoft.com/office/drawing/2014/main" id="{4663C908-315D-49AD-B743-BCD53B2033A3}"/>
              </a:ext>
            </a:extLst>
          </p:cNvPr>
          <p:cNvSpPr txBox="1"/>
          <p:nvPr/>
        </p:nvSpPr>
        <p:spPr>
          <a:xfrm>
            <a:off x="6196433" y="1489937"/>
            <a:ext cx="5963985" cy="832755"/>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01128"/>
                </a:solidFill>
                <a:effectLst/>
                <a:uLnTx/>
                <a:uFillTx/>
                <a:latin typeface="Calibri"/>
                <a:ea typeface="+mn-ea"/>
                <a:cs typeface="+mn-cs"/>
              </a:rPr>
              <a:t>“Samsung is embracing .NET because it is a completely open source project.” </a:t>
            </a:r>
            <a:r>
              <a:rPr kumimoji="0" lang="en-US" sz="1600" b="0" i="0" u="none" strike="noStrike" kern="1200" cap="none" spc="0" normalizeH="0" baseline="0" noProof="0" dirty="0">
                <a:ln>
                  <a:noFill/>
                </a:ln>
                <a:solidFill>
                  <a:srgbClr val="101128"/>
                </a:solidFill>
                <a:effectLst/>
                <a:uLnTx/>
                <a:uFillTx/>
                <a:latin typeface="Calibri"/>
                <a:ea typeface="+mn-ea"/>
                <a:cs typeface="+mn-cs"/>
              </a:rPr>
              <a:t>— Samsung</a:t>
            </a:r>
            <a:endParaRPr kumimoji="0" lang="en-US" sz="1961" b="0" i="0" u="none" strike="noStrike" kern="1200" cap="none" spc="0" normalizeH="0" baseline="0" noProof="0" dirty="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E7D49F66-ACA9-4042-9FC7-697CA3841D77}"/>
              </a:ext>
            </a:extLst>
          </p:cNvPr>
          <p:cNvSpPr txBox="1"/>
          <p:nvPr/>
        </p:nvSpPr>
        <p:spPr>
          <a:xfrm>
            <a:off x="6196433" y="2475993"/>
            <a:ext cx="5963985" cy="1375852"/>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01128"/>
                </a:solidFill>
                <a:effectLst/>
                <a:uLnTx/>
                <a:uFillTx/>
                <a:latin typeface="Calibri"/>
                <a:ea typeface="+mn-ea"/>
                <a:cs typeface="+mn-cs"/>
              </a:rPr>
              <a:t>".NET is open source; that allows us to contribute back to it if we have any performance issues which Microsoft review and together we make a better product.“ </a:t>
            </a:r>
            <a:r>
              <a:rPr kumimoji="0" lang="en-US" sz="1568" b="0" i="0" u="none" strike="noStrike" kern="1200" cap="none" spc="0" normalizeH="0" baseline="0" noProof="0" dirty="0">
                <a:ln>
                  <a:noFill/>
                </a:ln>
                <a:solidFill>
                  <a:srgbClr val="101128"/>
                </a:solidFill>
                <a:effectLst/>
                <a:uLnTx/>
                <a:uFillTx/>
                <a:latin typeface="Calibri"/>
                <a:ea typeface="+mn-ea"/>
                <a:cs typeface="+mn-cs"/>
              </a:rPr>
              <a:t>— </a:t>
            </a:r>
            <a:r>
              <a:rPr kumimoji="0" lang="en-US" sz="1568" b="0" i="0" u="none" strike="noStrike" kern="1200" cap="none" spc="0" normalizeH="0" baseline="0" noProof="0" dirty="0" err="1">
                <a:ln>
                  <a:noFill/>
                </a:ln>
                <a:solidFill>
                  <a:srgbClr val="101128"/>
                </a:solidFill>
                <a:effectLst/>
                <a:uLnTx/>
                <a:uFillTx/>
                <a:latin typeface="Calibri"/>
                <a:ea typeface="+mn-ea"/>
                <a:cs typeface="+mn-cs"/>
              </a:rPr>
              <a:t>Illyriad</a:t>
            </a:r>
            <a:r>
              <a:rPr kumimoji="0" lang="en-US" sz="1568" b="0" i="0" u="none" strike="noStrike" kern="1200" cap="none" spc="0" normalizeH="0" baseline="0" noProof="0" dirty="0">
                <a:ln>
                  <a:noFill/>
                </a:ln>
                <a:solidFill>
                  <a:srgbClr val="101128"/>
                </a:solidFill>
                <a:effectLst/>
                <a:uLnTx/>
                <a:uFillTx/>
                <a:latin typeface="Calibri"/>
                <a:ea typeface="+mn-ea"/>
                <a:cs typeface="+mn-cs"/>
              </a:rPr>
              <a:t> Games</a:t>
            </a:r>
          </a:p>
        </p:txBody>
      </p:sp>
      <p:sp>
        <p:nvSpPr>
          <p:cNvPr id="14" name="TextBox 13">
            <a:extLst>
              <a:ext uri="{FF2B5EF4-FFF2-40B4-BE49-F238E27FC236}">
                <a16:creationId xmlns:a16="http://schemas.microsoft.com/office/drawing/2014/main" id="{0B51642F-C480-4FDF-B4BB-3CD171485259}"/>
              </a:ext>
            </a:extLst>
          </p:cNvPr>
          <p:cNvSpPr txBox="1"/>
          <p:nvPr/>
        </p:nvSpPr>
        <p:spPr>
          <a:xfrm>
            <a:off x="1250772" y="6217397"/>
            <a:ext cx="1131328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101128"/>
                </a:solidFill>
                <a:latin typeface="Calibri"/>
              </a:rPr>
              <a:t>1</a:t>
            </a:r>
            <a:r>
              <a:rPr kumimoji="0" lang="en-US" sz="2400" b="0" i="0" u="none" strike="noStrike" kern="1200" cap="none" spc="0" normalizeH="0" baseline="0" noProof="0" dirty="0">
                <a:ln>
                  <a:noFill/>
                </a:ln>
                <a:solidFill>
                  <a:srgbClr val="101128"/>
                </a:solidFill>
                <a:effectLst/>
                <a:uLnTx/>
                <a:uFillTx/>
                <a:latin typeface="Calibri"/>
                <a:ea typeface="+mn-ea"/>
                <a:cs typeface="+mn-cs"/>
              </a:rPr>
              <a:t>6,000+ Community Contributions from </a:t>
            </a:r>
            <a:r>
              <a:rPr lang="en-US" sz="2400" dirty="0">
                <a:solidFill>
                  <a:srgbClr val="101128"/>
                </a:solidFill>
                <a:latin typeface="Calibri"/>
              </a:rPr>
              <a:t>30</a:t>
            </a:r>
            <a:r>
              <a:rPr kumimoji="0" lang="en-US" sz="2400" b="0" i="0" u="none" strike="noStrike" kern="1200" cap="none" spc="0" normalizeH="0" baseline="0" noProof="0" dirty="0">
                <a:ln>
                  <a:noFill/>
                </a:ln>
                <a:solidFill>
                  <a:srgbClr val="101128"/>
                </a:solidFill>
                <a:effectLst/>
                <a:uLnTx/>
                <a:uFillTx/>
                <a:latin typeface="Calibri"/>
                <a:ea typeface="+mn-ea"/>
                <a:cs typeface="+mn-cs"/>
              </a:rPr>
              <a:t>00+ Companies outside Microsoft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01128"/>
              </a:solidFill>
              <a:effectLst/>
              <a:uLnTx/>
              <a:uFillTx/>
              <a:latin typeface="Calibri"/>
              <a:ea typeface="+mn-ea"/>
              <a:cs typeface="+mn-cs"/>
            </a:endParaRPr>
          </a:p>
        </p:txBody>
      </p:sp>
      <p:pic>
        <p:nvPicPr>
          <p:cNvPr id="15" name="Picture 5">
            <a:extLst>
              <a:ext uri="{FF2B5EF4-FFF2-40B4-BE49-F238E27FC236}">
                <a16:creationId xmlns:a16="http://schemas.microsoft.com/office/drawing/2014/main" id="{7273AF13-51A4-447D-91D9-90274E324CE1}"/>
              </a:ext>
            </a:extLst>
          </p:cNvPr>
          <p:cNvPicPr>
            <a:picLocks noChangeAspect="1"/>
          </p:cNvPicPr>
          <p:nvPr/>
        </p:nvPicPr>
        <p:blipFill>
          <a:blip r:embed="rId4">
            <a:extLst>
              <a:ext uri="{BEBA8EAE-BF5A-486C-A8C5-ECC9F3942E4B}">
                <a14:imgProps xmlns:a14="http://schemas.microsoft.com/office/drawing/2010/main">
                  <a14:imgLayer r:embed="rId5">
                    <a14:imgEffect>
                      <a14:saturation sat="76000"/>
                    </a14:imgEffect>
                  </a14:imgLayer>
                </a14:imgProps>
              </a:ext>
            </a:extLst>
          </a:blip>
          <a:stretch>
            <a:fillRect/>
          </a:stretch>
        </p:blipFill>
        <p:spPr>
          <a:xfrm>
            <a:off x="105286" y="1417951"/>
            <a:ext cx="6185024" cy="4624638"/>
          </a:xfrm>
          <a:prstGeom prst="rect">
            <a:avLst/>
          </a:prstGeom>
          <a:noFill/>
        </p:spPr>
      </p:pic>
      <p:sp>
        <p:nvSpPr>
          <p:cNvPr id="3" name="TextBox 2">
            <a:extLst>
              <a:ext uri="{FF2B5EF4-FFF2-40B4-BE49-F238E27FC236}">
                <a16:creationId xmlns:a16="http://schemas.microsoft.com/office/drawing/2014/main" id="{4F8EABDC-2188-4ECA-968F-746D588B01D0}"/>
              </a:ext>
            </a:extLst>
          </p:cNvPr>
          <p:cNvSpPr txBox="1"/>
          <p:nvPr/>
        </p:nvSpPr>
        <p:spPr>
          <a:xfrm>
            <a:off x="1574810" y="1312876"/>
            <a:ext cx="2929135"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Community Accepted PRs</a:t>
            </a:r>
          </a:p>
        </p:txBody>
      </p:sp>
    </p:spTree>
    <p:extLst>
      <p:ext uri="{BB962C8B-B14F-4D97-AF65-F5344CB8AC3E}">
        <p14:creationId xmlns:p14="http://schemas.microsoft.com/office/powerpoint/2010/main" val="41087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CD63B390-724A-477F-8B66-CB6B0E2DB93A}"/>
              </a:ext>
            </a:extLst>
          </p:cNvPr>
          <p:cNvGraphicFramePr/>
          <p:nvPr/>
        </p:nvGraphicFramePr>
        <p:xfrm>
          <a:off x="226806" y="702507"/>
          <a:ext cx="11556320" cy="5405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780FB31E-FA11-4FDD-BC02-A83DD0542C81}"/>
              </a:ext>
            </a:extLst>
          </p:cNvPr>
          <p:cNvSpPr txBox="1"/>
          <p:nvPr/>
        </p:nvSpPr>
        <p:spPr>
          <a:xfrm>
            <a:off x="226806" y="281296"/>
            <a:ext cx="7355004" cy="94138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705"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.NET Open Source Journey</a:t>
            </a:r>
          </a:p>
        </p:txBody>
      </p:sp>
      <p:sp>
        <p:nvSpPr>
          <p:cNvPr id="7" name="Oval 6">
            <a:extLst>
              <a:ext uri="{FF2B5EF4-FFF2-40B4-BE49-F238E27FC236}">
                <a16:creationId xmlns:a16="http://schemas.microsoft.com/office/drawing/2014/main" id="{9DB6C5AE-7C39-4888-A969-6E159FA1458A}"/>
              </a:ext>
            </a:extLst>
          </p:cNvPr>
          <p:cNvSpPr/>
          <p:nvPr/>
        </p:nvSpPr>
        <p:spPr>
          <a:xfrm>
            <a:off x="8229829" y="1232081"/>
            <a:ext cx="897626" cy="897626"/>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.NET</a:t>
            </a:r>
          </a:p>
        </p:txBody>
      </p:sp>
      <p:grpSp>
        <p:nvGrpSpPr>
          <p:cNvPr id="8" name="Group 7">
            <a:extLst>
              <a:ext uri="{FF2B5EF4-FFF2-40B4-BE49-F238E27FC236}">
                <a16:creationId xmlns:a16="http://schemas.microsoft.com/office/drawing/2014/main" id="{9CF0CA25-DD5C-41A6-B9AA-83D77EDAE165}"/>
              </a:ext>
            </a:extLst>
          </p:cNvPr>
          <p:cNvGrpSpPr/>
          <p:nvPr/>
        </p:nvGrpSpPr>
        <p:grpSpPr>
          <a:xfrm>
            <a:off x="8229829" y="1100635"/>
            <a:ext cx="4751431" cy="1197670"/>
            <a:chOff x="6969987" y="1729605"/>
            <a:chExt cx="4846707" cy="1221686"/>
          </a:xfrm>
        </p:grpSpPr>
        <p:sp>
          <p:nvSpPr>
            <p:cNvPr id="9" name="Rectangle 8">
              <a:extLst>
                <a:ext uri="{FF2B5EF4-FFF2-40B4-BE49-F238E27FC236}">
                  <a16:creationId xmlns:a16="http://schemas.microsoft.com/office/drawing/2014/main" id="{84D8F140-EBE9-4B23-A80F-7AE65FA5B665}"/>
                </a:ext>
              </a:extLst>
            </p:cNvPr>
            <p:cNvSpPr/>
            <p:nvPr/>
          </p:nvSpPr>
          <p:spPr>
            <a:xfrm>
              <a:off x="6969987" y="1729605"/>
              <a:ext cx="4190076" cy="76730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TextBox 9">
              <a:extLst>
                <a:ext uri="{FF2B5EF4-FFF2-40B4-BE49-F238E27FC236}">
                  <a16:creationId xmlns:a16="http://schemas.microsoft.com/office/drawing/2014/main" id="{3B7C323F-AFC8-4DBE-A46C-2C54DABB8702}"/>
                </a:ext>
              </a:extLst>
            </p:cNvPr>
            <p:cNvSpPr txBox="1"/>
            <p:nvPr/>
          </p:nvSpPr>
          <p:spPr>
            <a:xfrm>
              <a:off x="7626618" y="2183984"/>
              <a:ext cx="4190076" cy="76730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62628" tIns="0" rIns="0" bIns="0" numCol="1" spcCol="1270" anchor="t"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Aug 2017- .NET Core 2</a:t>
              </a:r>
            </a:p>
          </p:txBody>
        </p:sp>
      </p:grpSp>
      <p:pic>
        <p:nvPicPr>
          <p:cNvPr id="11" name="Picture 10">
            <a:extLst>
              <a:ext uri="{FF2B5EF4-FFF2-40B4-BE49-F238E27FC236}">
                <a16:creationId xmlns:a16="http://schemas.microsoft.com/office/drawing/2014/main" id="{B2AB1A76-79DF-4785-9519-5964F8E18851}"/>
              </a:ext>
            </a:extLst>
          </p:cNvPr>
          <p:cNvPicPr>
            <a:picLocks noChangeAspect="1"/>
          </p:cNvPicPr>
          <p:nvPr/>
        </p:nvPicPr>
        <p:blipFill>
          <a:blip r:embed="rId8"/>
          <a:stretch>
            <a:fillRect/>
          </a:stretch>
        </p:blipFill>
        <p:spPr>
          <a:xfrm>
            <a:off x="4102465" y="2871035"/>
            <a:ext cx="832395" cy="794689"/>
          </a:xfrm>
          <a:prstGeom prst="rect">
            <a:avLst/>
          </a:prstGeom>
        </p:spPr>
      </p:pic>
      <p:sp>
        <p:nvSpPr>
          <p:cNvPr id="14" name="Oval 13">
            <a:extLst>
              <a:ext uri="{FF2B5EF4-FFF2-40B4-BE49-F238E27FC236}">
                <a16:creationId xmlns:a16="http://schemas.microsoft.com/office/drawing/2014/main" id="{1D84704B-6951-41A7-A82E-20E8AE73B860}"/>
              </a:ext>
            </a:extLst>
          </p:cNvPr>
          <p:cNvSpPr/>
          <p:nvPr/>
        </p:nvSpPr>
        <p:spPr>
          <a:xfrm>
            <a:off x="6708585" y="1881751"/>
            <a:ext cx="670912" cy="670912"/>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5" name="TextBox 14">
            <a:extLst>
              <a:ext uri="{FF2B5EF4-FFF2-40B4-BE49-F238E27FC236}">
                <a16:creationId xmlns:a16="http://schemas.microsoft.com/office/drawing/2014/main" id="{878EE732-8F6E-4530-B186-0DB945052FAB}"/>
              </a:ext>
            </a:extLst>
          </p:cNvPr>
          <p:cNvSpPr txBox="1"/>
          <p:nvPr/>
        </p:nvSpPr>
        <p:spPr>
          <a:xfrm>
            <a:off x="7118554" y="2538618"/>
            <a:ext cx="4709526" cy="7522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62628" tIns="0" rIns="0" bIns="0" numCol="1" spcCol="1270" anchor="t"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2016-</a:t>
            </a:r>
            <a:r>
              <a:rPr kumimoji="0" lang="en-US" sz="1800" b="0"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 Mono project joins .NET Foundation</a:t>
            </a:r>
          </a:p>
        </p:txBody>
      </p:sp>
      <p:pic>
        <p:nvPicPr>
          <p:cNvPr id="17" name="Picture 16">
            <a:extLst>
              <a:ext uri="{FF2B5EF4-FFF2-40B4-BE49-F238E27FC236}">
                <a16:creationId xmlns:a16="http://schemas.microsoft.com/office/drawing/2014/main" id="{61658544-51AF-48C4-85CB-8B7EF4040BEE}"/>
              </a:ext>
            </a:extLst>
          </p:cNvPr>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861585" y="1996378"/>
            <a:ext cx="405428" cy="483812"/>
          </a:xfrm>
          <a:prstGeom prst="rect">
            <a:avLst/>
          </a:prstGeom>
        </p:spPr>
      </p:pic>
    </p:spTree>
    <p:extLst>
      <p:ext uri="{BB962C8B-B14F-4D97-AF65-F5344CB8AC3E}">
        <p14:creationId xmlns:p14="http://schemas.microsoft.com/office/powerpoint/2010/main" val="71137227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The .NET Roadmap</a:t>
            </a:r>
          </a:p>
        </p:txBody>
      </p:sp>
      <p:cxnSp>
        <p:nvCxnSpPr>
          <p:cNvPr id="4" name="Straight Arrow Connector 3">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6" name="Straight Connector 5">
            <a:extLst>
              <a:ext uri="{FF2B5EF4-FFF2-40B4-BE49-F238E27FC236}">
                <a16:creationId xmlns:a16="http://schemas.microsoft.com/office/drawing/2014/main" id="{B9FE36BB-B495-4A6E-BB39-E671D744B0C4}"/>
              </a:ext>
            </a:extLst>
          </p:cNvPr>
          <p:cNvCxnSpPr>
            <a:cxnSpLocks/>
            <a:stCxn id="8" idx="4"/>
            <a:endCxn id="5"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8" name="Oval 7">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.NETs</a:t>
              </a:r>
            </a:p>
          </p:txBody>
        </p:sp>
      </p:grpSp>
      <p:grpSp>
        <p:nvGrpSpPr>
          <p:cNvPr id="10" name="Group 9">
            <a:extLst>
              <a:ext uri="{FF2B5EF4-FFF2-40B4-BE49-F238E27FC236}">
                <a16:creationId xmlns:a16="http://schemas.microsoft.com/office/drawing/2014/main" id="{5F155194-D4C7-4159-9DA5-FB0FFB83B40F}"/>
              </a:ext>
            </a:extLst>
          </p:cNvPr>
          <p:cNvGrpSpPr/>
          <p:nvPr/>
        </p:nvGrpSpPr>
        <p:grpSpPr>
          <a:xfrm>
            <a:off x="1828954" y="3784137"/>
            <a:ext cx="8718390" cy="2381156"/>
            <a:chOff x="2571118" y="3147983"/>
            <a:chExt cx="8718390" cy="2381156"/>
          </a:xfrm>
        </p:grpSpPr>
        <p:grpSp>
          <p:nvGrpSpPr>
            <p:cNvPr id="11" name="Group 10">
              <a:extLst>
                <a:ext uri="{FF2B5EF4-FFF2-40B4-BE49-F238E27FC236}">
                  <a16:creationId xmlns:a16="http://schemas.microsoft.com/office/drawing/2014/main" id="{3F0EB3FD-1921-458B-A107-5F33120FD1EF}"/>
                </a:ext>
              </a:extLst>
            </p:cNvPr>
            <p:cNvGrpSpPr/>
            <p:nvPr/>
          </p:nvGrpSpPr>
          <p:grpSpPr>
            <a:xfrm>
              <a:off x="2571118" y="3147983"/>
              <a:ext cx="2827243" cy="2379949"/>
              <a:chOff x="1719261" y="1582079"/>
              <a:chExt cx="2772058" cy="4044770"/>
            </a:xfrm>
          </p:grpSpPr>
          <p:sp>
            <p:nvSpPr>
              <p:cNvPr id="24" name="Rectangle 23">
                <a:extLst>
                  <a:ext uri="{FF2B5EF4-FFF2-40B4-BE49-F238E27FC236}">
                    <a16:creationId xmlns:a16="http://schemas.microsoft.com/office/drawing/2014/main" id="{CCBFCF6F-9C62-425F-AD3E-61A03B2E69E8}"/>
                  </a:ext>
                </a:extLst>
              </p:cNvPr>
              <p:cNvSpPr/>
              <p:nvPr/>
            </p:nvSpPr>
            <p:spPr bwMode="auto">
              <a:xfrm>
                <a:off x="1719261" y="1582079"/>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5" name="TextBox 24">
                <a:extLst>
                  <a:ext uri="{FF2B5EF4-FFF2-40B4-BE49-F238E27FC236}">
                    <a16:creationId xmlns:a16="http://schemas.microsoft.com/office/drawing/2014/main" id="{E21E6955-7892-4B7B-AD93-D6204C0B5DB5}"/>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12" name="Group 11">
              <a:extLst>
                <a:ext uri="{FF2B5EF4-FFF2-40B4-BE49-F238E27FC236}">
                  <a16:creationId xmlns:a16="http://schemas.microsoft.com/office/drawing/2014/main" id="{35FBA628-313B-4CB3-87F6-052CCBCF0A48}"/>
                </a:ext>
              </a:extLst>
            </p:cNvPr>
            <p:cNvGrpSpPr/>
            <p:nvPr/>
          </p:nvGrpSpPr>
          <p:grpSpPr>
            <a:xfrm>
              <a:off x="5524298" y="3147983"/>
              <a:ext cx="2817909" cy="2379949"/>
              <a:chOff x="4604404" y="1582078"/>
              <a:chExt cx="2772059" cy="4044770"/>
            </a:xfrm>
          </p:grpSpPr>
          <p:sp>
            <p:nvSpPr>
              <p:cNvPr id="22" name="Rectangle 21">
                <a:extLst>
                  <a:ext uri="{FF2B5EF4-FFF2-40B4-BE49-F238E27FC236}">
                    <a16:creationId xmlns:a16="http://schemas.microsoft.com/office/drawing/2014/main" id="{AD69D969-F2FA-4BA5-BBA2-57DF320A44B5}"/>
                  </a:ext>
                </a:extLst>
              </p:cNvPr>
              <p:cNvSpPr/>
              <p:nvPr/>
            </p:nvSpPr>
            <p:spPr bwMode="auto">
              <a:xfrm>
                <a:off x="4604404" y="1582078"/>
                <a:ext cx="2772058" cy="4044770"/>
              </a:xfrm>
              <a:prstGeom prst="rect">
                <a:avLst/>
              </a:prstGeom>
              <a:solidFill>
                <a:schemeClr val="tx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3" name="TextBox 22">
                <a:extLst>
                  <a:ext uri="{FF2B5EF4-FFF2-40B4-BE49-F238E27FC236}">
                    <a16:creationId xmlns:a16="http://schemas.microsoft.com/office/drawing/2014/main" id="{980953D7-0229-4CCD-B6C3-8071E99DA20B}"/>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13" name="Group 12">
              <a:extLst>
                <a:ext uri="{FF2B5EF4-FFF2-40B4-BE49-F238E27FC236}">
                  <a16:creationId xmlns:a16="http://schemas.microsoft.com/office/drawing/2014/main" id="{2022C27F-CEF3-4A8D-A34E-8C8A723AE35F}"/>
                </a:ext>
              </a:extLst>
            </p:cNvPr>
            <p:cNvGrpSpPr/>
            <p:nvPr/>
          </p:nvGrpSpPr>
          <p:grpSpPr>
            <a:xfrm>
              <a:off x="8467093" y="3149190"/>
              <a:ext cx="2822415" cy="2379949"/>
              <a:chOff x="7489548" y="1582078"/>
              <a:chExt cx="2770346" cy="4044770"/>
            </a:xfrm>
          </p:grpSpPr>
          <p:sp>
            <p:nvSpPr>
              <p:cNvPr id="20" name="Rectangle 19">
                <a:extLst>
                  <a:ext uri="{FF2B5EF4-FFF2-40B4-BE49-F238E27FC236}">
                    <a16:creationId xmlns:a16="http://schemas.microsoft.com/office/drawing/2014/main" id="{CD9E8FB3-DEC4-4602-8587-AE0F307BDED9}"/>
                  </a:ext>
                </a:extLst>
              </p:cNvPr>
              <p:cNvSpPr/>
              <p:nvPr/>
            </p:nvSpPr>
            <p:spPr bwMode="auto">
              <a:xfrm>
                <a:off x="7489548" y="1582078"/>
                <a:ext cx="2770346" cy="4044770"/>
              </a:xfrm>
              <a:prstGeom prst="rect">
                <a:avLst/>
              </a:prstGeom>
              <a:solidFill>
                <a:schemeClr val="accent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1" name="TextBox 20">
                <a:extLst>
                  <a:ext uri="{FF2B5EF4-FFF2-40B4-BE49-F238E27FC236}">
                    <a16:creationId xmlns:a16="http://schemas.microsoft.com/office/drawing/2014/main" id="{8E24461B-2297-446C-8BAF-88B4FA81CA4F}"/>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14" name="TextBox 13">
              <a:extLst>
                <a:ext uri="{FF2B5EF4-FFF2-40B4-BE49-F238E27FC236}">
                  <a16:creationId xmlns:a16="http://schemas.microsoft.com/office/drawing/2014/main" id="{54993A9A-15E5-4304-B765-A2B3CA03C9F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15" name="TextBox 14">
              <a:extLst>
                <a:ext uri="{FF2B5EF4-FFF2-40B4-BE49-F238E27FC236}">
                  <a16:creationId xmlns:a16="http://schemas.microsoft.com/office/drawing/2014/main" id="{10646AEC-2A8A-4A91-9934-746D59E45A6D}"/>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16" name="TextBox 15">
              <a:extLst>
                <a:ext uri="{FF2B5EF4-FFF2-40B4-BE49-F238E27FC236}">
                  <a16:creationId xmlns:a16="http://schemas.microsoft.com/office/drawing/2014/main" id="{3ECBB949-60B2-4749-A80A-DD11C867B140}"/>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17" name="TextBox 16">
              <a:extLst>
                <a:ext uri="{FF2B5EF4-FFF2-40B4-BE49-F238E27FC236}">
                  <a16:creationId xmlns:a16="http://schemas.microsoft.com/office/drawing/2014/main" id="{AE1C7C92-2990-4D2E-A707-A225349D5A4A}"/>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18" name="TextBox 17">
              <a:extLst>
                <a:ext uri="{FF2B5EF4-FFF2-40B4-BE49-F238E27FC236}">
                  <a16:creationId xmlns:a16="http://schemas.microsoft.com/office/drawing/2014/main" id="{B2260E9A-518D-4813-ABE6-D9D704391805}"/>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19" name="TextBox 18">
              <a:extLst>
                <a:ext uri="{FF2B5EF4-FFF2-40B4-BE49-F238E27FC236}">
                  <a16:creationId xmlns:a16="http://schemas.microsoft.com/office/drawing/2014/main" id="{66CD7490-5F01-46FE-A652-72B269B1CA3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Tree>
    <p:extLst>
      <p:ext uri="{BB962C8B-B14F-4D97-AF65-F5344CB8AC3E}">
        <p14:creationId xmlns:p14="http://schemas.microsoft.com/office/powerpoint/2010/main" val="4095998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.NET Roadmap</a:t>
            </a:r>
          </a:p>
        </p:txBody>
      </p:sp>
      <p:cxnSp>
        <p:nvCxnSpPr>
          <p:cNvPr id="26" name="Straight Arrow Connector 25">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28" name="Straight Connector 27">
            <a:extLst>
              <a:ext uri="{FF2B5EF4-FFF2-40B4-BE49-F238E27FC236}">
                <a16:creationId xmlns:a16="http://schemas.microsoft.com/office/drawing/2014/main" id="{B9FE36BB-B495-4A6E-BB39-E671D744B0C4}"/>
              </a:ext>
            </a:extLst>
          </p:cNvPr>
          <p:cNvCxnSpPr>
            <a:cxnSpLocks/>
            <a:stCxn id="32" idx="4"/>
            <a:endCxn id="27" idx="0"/>
          </p:cNvCxnSpPr>
          <p:nvPr/>
        </p:nvCxnSpPr>
        <p:spPr>
          <a:xfrm flipH="1">
            <a:off x="1470237" y="2672517"/>
            <a:ext cx="1" cy="376204"/>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37CB6B4-4B3C-477A-ADFF-F66A86C8FCCC}"/>
              </a:ext>
            </a:extLst>
          </p:cNvPr>
          <p:cNvCxnSpPr>
            <a:cxnSpLocks/>
          </p:cNvCxnSpPr>
          <p:nvPr/>
        </p:nvCxnSpPr>
        <p:spPr>
          <a:xfrm>
            <a:off x="6139544" y="2661188"/>
            <a:ext cx="1" cy="4241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266E9F0-5F4E-41FF-A6A9-2D89261C9176}"/>
              </a:ext>
            </a:extLst>
          </p:cNvPr>
          <p:cNvSpPr txBox="1"/>
          <p:nvPr/>
        </p:nvSpPr>
        <p:spPr>
          <a:xfrm>
            <a:off x="5363314" y="3025128"/>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2016</a:t>
            </a:r>
          </a:p>
        </p:txBody>
      </p:sp>
      <p:grpSp>
        <p:nvGrpSpPr>
          <p:cNvPr id="31" name="Group 30">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32" name="Oval 31">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34" name="Group 33">
            <a:extLst>
              <a:ext uri="{FF2B5EF4-FFF2-40B4-BE49-F238E27FC236}">
                <a16:creationId xmlns:a16="http://schemas.microsoft.com/office/drawing/2014/main" id="{F3A7D9B5-7BBA-4719-A341-BA41E795BC8C}"/>
              </a:ext>
            </a:extLst>
          </p:cNvPr>
          <p:cNvGrpSpPr/>
          <p:nvPr/>
        </p:nvGrpSpPr>
        <p:grpSpPr>
          <a:xfrm>
            <a:off x="5491152" y="1510396"/>
            <a:ext cx="1296783" cy="1111117"/>
            <a:chOff x="821844" y="1472100"/>
            <a:chExt cx="1296783" cy="1111117"/>
          </a:xfrm>
        </p:grpSpPr>
        <p:sp>
          <p:nvSpPr>
            <p:cNvPr id="35" name="Oval 34">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standard</a:t>
              </a:r>
            </a:p>
          </p:txBody>
        </p:sp>
      </p:grpSp>
      <p:grpSp>
        <p:nvGrpSpPr>
          <p:cNvPr id="37" name="Group 36">
            <a:extLst>
              <a:ext uri="{FF2B5EF4-FFF2-40B4-BE49-F238E27FC236}">
                <a16:creationId xmlns:a16="http://schemas.microsoft.com/office/drawing/2014/main" id="{0898CC65-6941-41E7-A00E-80B75803CDD4}"/>
              </a:ext>
            </a:extLst>
          </p:cNvPr>
          <p:cNvGrpSpPr/>
          <p:nvPr/>
        </p:nvGrpSpPr>
        <p:grpSpPr>
          <a:xfrm>
            <a:off x="1828954" y="3784137"/>
            <a:ext cx="8718390" cy="2381156"/>
            <a:chOff x="2571118" y="3147983"/>
            <a:chExt cx="8718390" cy="2381156"/>
          </a:xfrm>
        </p:grpSpPr>
        <p:grpSp>
          <p:nvGrpSpPr>
            <p:cNvPr id="38" name="Group 37">
              <a:extLst>
                <a:ext uri="{FF2B5EF4-FFF2-40B4-BE49-F238E27FC236}">
                  <a16:creationId xmlns:a16="http://schemas.microsoft.com/office/drawing/2014/main" id="{768D8803-EDD6-430E-9F92-3231693976E1}"/>
                </a:ext>
              </a:extLst>
            </p:cNvPr>
            <p:cNvGrpSpPr/>
            <p:nvPr/>
          </p:nvGrpSpPr>
          <p:grpSpPr>
            <a:xfrm>
              <a:off x="2571118" y="3147983"/>
              <a:ext cx="2827243" cy="2379949"/>
              <a:chOff x="1719261" y="1582079"/>
              <a:chExt cx="2772058" cy="4044770"/>
            </a:xfrm>
          </p:grpSpPr>
          <p:sp>
            <p:nvSpPr>
              <p:cNvPr id="51" name="Rectangle 50">
                <a:extLst>
                  <a:ext uri="{FF2B5EF4-FFF2-40B4-BE49-F238E27FC236}">
                    <a16:creationId xmlns:a16="http://schemas.microsoft.com/office/drawing/2014/main" id="{677C0BB0-64B9-480C-B629-A540CA3ECFFD}"/>
                  </a:ext>
                </a:extLst>
              </p:cNvPr>
              <p:cNvSpPr/>
              <p:nvPr/>
            </p:nvSpPr>
            <p:spPr bwMode="auto">
              <a:xfrm>
                <a:off x="1719261" y="1582079"/>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2" name="TextBox 51">
                <a:extLst>
                  <a:ext uri="{FF2B5EF4-FFF2-40B4-BE49-F238E27FC236}">
                    <a16:creationId xmlns:a16="http://schemas.microsoft.com/office/drawing/2014/main" id="{1709CF56-EC6C-4934-85B3-F7BC4F56C941}"/>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39" name="Group 38">
              <a:extLst>
                <a:ext uri="{FF2B5EF4-FFF2-40B4-BE49-F238E27FC236}">
                  <a16:creationId xmlns:a16="http://schemas.microsoft.com/office/drawing/2014/main" id="{422FCBBB-C556-4EEB-92FB-780E8B1D3E3D}"/>
                </a:ext>
              </a:extLst>
            </p:cNvPr>
            <p:cNvGrpSpPr/>
            <p:nvPr/>
          </p:nvGrpSpPr>
          <p:grpSpPr>
            <a:xfrm>
              <a:off x="5524298" y="3147983"/>
              <a:ext cx="2817909" cy="2379949"/>
              <a:chOff x="4604404" y="1582078"/>
              <a:chExt cx="2772059" cy="4044770"/>
            </a:xfrm>
          </p:grpSpPr>
          <p:sp>
            <p:nvSpPr>
              <p:cNvPr id="49" name="Rectangle 48">
                <a:extLst>
                  <a:ext uri="{FF2B5EF4-FFF2-40B4-BE49-F238E27FC236}">
                    <a16:creationId xmlns:a16="http://schemas.microsoft.com/office/drawing/2014/main" id="{A5D5E872-5AF6-4BF2-BB7E-066702D07BDA}"/>
                  </a:ext>
                </a:extLst>
              </p:cNvPr>
              <p:cNvSpPr/>
              <p:nvPr/>
            </p:nvSpPr>
            <p:spPr bwMode="auto">
              <a:xfrm>
                <a:off x="4604404" y="1582078"/>
                <a:ext cx="2772058" cy="4044770"/>
              </a:xfrm>
              <a:prstGeom prst="rect">
                <a:avLst/>
              </a:prstGeom>
              <a:solidFill>
                <a:schemeClr val="tx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0" name="TextBox 49">
                <a:extLst>
                  <a:ext uri="{FF2B5EF4-FFF2-40B4-BE49-F238E27FC236}">
                    <a16:creationId xmlns:a16="http://schemas.microsoft.com/office/drawing/2014/main" id="{033622A8-3075-46CC-A84C-30A40C071475}"/>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40" name="Group 39">
              <a:extLst>
                <a:ext uri="{FF2B5EF4-FFF2-40B4-BE49-F238E27FC236}">
                  <a16:creationId xmlns:a16="http://schemas.microsoft.com/office/drawing/2014/main" id="{E0FE4022-CCC9-4016-ADA6-7EEB9BDFFAD8}"/>
                </a:ext>
              </a:extLst>
            </p:cNvPr>
            <p:cNvGrpSpPr/>
            <p:nvPr/>
          </p:nvGrpSpPr>
          <p:grpSpPr>
            <a:xfrm>
              <a:off x="8467093" y="3149190"/>
              <a:ext cx="2822415" cy="2379949"/>
              <a:chOff x="7489548" y="1582078"/>
              <a:chExt cx="2770346" cy="4044770"/>
            </a:xfrm>
          </p:grpSpPr>
          <p:sp>
            <p:nvSpPr>
              <p:cNvPr id="47" name="Rectangle 46">
                <a:extLst>
                  <a:ext uri="{FF2B5EF4-FFF2-40B4-BE49-F238E27FC236}">
                    <a16:creationId xmlns:a16="http://schemas.microsoft.com/office/drawing/2014/main" id="{A7E9A7BA-4C04-4767-9481-A11DEAE41448}"/>
                  </a:ext>
                </a:extLst>
              </p:cNvPr>
              <p:cNvSpPr/>
              <p:nvPr/>
            </p:nvSpPr>
            <p:spPr bwMode="auto">
              <a:xfrm>
                <a:off x="7489548" y="1582078"/>
                <a:ext cx="2770346" cy="4044770"/>
              </a:xfrm>
              <a:prstGeom prst="rect">
                <a:avLst/>
              </a:prstGeom>
              <a:solidFill>
                <a:schemeClr val="accent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8" name="TextBox 47">
                <a:extLst>
                  <a:ext uri="{FF2B5EF4-FFF2-40B4-BE49-F238E27FC236}">
                    <a16:creationId xmlns:a16="http://schemas.microsoft.com/office/drawing/2014/main" id="{296B130A-E60D-4AF2-BF16-6818F2658306}"/>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41" name="TextBox 40">
              <a:extLst>
                <a:ext uri="{FF2B5EF4-FFF2-40B4-BE49-F238E27FC236}">
                  <a16:creationId xmlns:a16="http://schemas.microsoft.com/office/drawing/2014/main" id="{3D7F2940-4D8C-4B76-A4B4-032A102B095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42" name="TextBox 41">
              <a:extLst>
                <a:ext uri="{FF2B5EF4-FFF2-40B4-BE49-F238E27FC236}">
                  <a16:creationId xmlns:a16="http://schemas.microsoft.com/office/drawing/2014/main" id="{182FAB78-BC3F-4FAA-A4A3-B4A2446B56F6}"/>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3" name="TextBox 42">
              <a:extLst>
                <a:ext uri="{FF2B5EF4-FFF2-40B4-BE49-F238E27FC236}">
                  <a16:creationId xmlns:a16="http://schemas.microsoft.com/office/drawing/2014/main" id="{DBE19623-541C-4C31-8C58-7A1D1002220D}"/>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4" name="TextBox 43">
              <a:extLst>
                <a:ext uri="{FF2B5EF4-FFF2-40B4-BE49-F238E27FC236}">
                  <a16:creationId xmlns:a16="http://schemas.microsoft.com/office/drawing/2014/main" id="{362D020C-A658-43B1-8210-4666FF0476D6}"/>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5" name="TextBox 44">
              <a:extLst>
                <a:ext uri="{FF2B5EF4-FFF2-40B4-BE49-F238E27FC236}">
                  <a16:creationId xmlns:a16="http://schemas.microsoft.com/office/drawing/2014/main" id="{D4E3AB89-185A-4C47-90BB-F5020D5A9019}"/>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46" name="TextBox 45">
              <a:extLst>
                <a:ext uri="{FF2B5EF4-FFF2-40B4-BE49-F238E27FC236}">
                  <a16:creationId xmlns:a16="http://schemas.microsoft.com/office/drawing/2014/main" id="{0BA6B719-332A-4EE8-9508-98B650CCF96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
        <p:nvSpPr>
          <p:cNvPr id="53" name="TextBox 52">
            <a:extLst>
              <a:ext uri="{FF2B5EF4-FFF2-40B4-BE49-F238E27FC236}">
                <a16:creationId xmlns:a16="http://schemas.microsoft.com/office/drawing/2014/main" id="{9F25AC97-98B1-42C0-980B-1918CF19C164}"/>
              </a:ext>
            </a:extLst>
          </p:cNvPr>
          <p:cNvSpPr txBox="1"/>
          <p:nvPr/>
        </p:nvSpPr>
        <p:spPr>
          <a:xfrm>
            <a:off x="1828954" y="5691187"/>
            <a:ext cx="8718390" cy="474106"/>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.NET STANDARD</a:t>
            </a:r>
          </a:p>
        </p:txBody>
      </p:sp>
    </p:spTree>
    <p:extLst>
      <p:ext uri="{BB962C8B-B14F-4D97-AF65-F5344CB8AC3E}">
        <p14:creationId xmlns:p14="http://schemas.microsoft.com/office/powerpoint/2010/main" val="2822212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22" presetClass="entr" presetSubtype="1"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up)">
                                      <p:cBhvr>
                                        <p:cTn id="10" dur="500"/>
                                        <p:tgtEl>
                                          <p:spTgt spid="29"/>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anim calcmode="lin" valueType="num">
                                      <p:cBhvr>
                                        <p:cTn id="14" dur="500" fill="hold"/>
                                        <p:tgtEl>
                                          <p:spTgt spid="30"/>
                                        </p:tgtEl>
                                        <p:attrNameLst>
                                          <p:attrName>ppt_x</p:attrName>
                                        </p:attrNameLst>
                                      </p:cBhvr>
                                      <p:tavLst>
                                        <p:tav tm="0">
                                          <p:val>
                                            <p:strVal val="#ppt_x"/>
                                          </p:val>
                                        </p:tav>
                                        <p:tav tm="100000">
                                          <p:val>
                                            <p:strVal val="#ppt_x"/>
                                          </p:val>
                                        </p:tav>
                                      </p:tavLst>
                                    </p:anim>
                                    <p:anim calcmode="lin" valueType="num">
                                      <p:cBhvr>
                                        <p:cTn id="15" dur="5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.NET Roadmap</a:t>
            </a:r>
          </a:p>
        </p:txBody>
      </p:sp>
      <p:grpSp>
        <p:nvGrpSpPr>
          <p:cNvPr id="54" name="Group 53">
            <a:extLst>
              <a:ext uri="{FF2B5EF4-FFF2-40B4-BE49-F238E27FC236}">
                <a16:creationId xmlns:a16="http://schemas.microsoft.com/office/drawing/2014/main" id="{BF4336CA-F27E-4096-8C5F-59F5FF433EAB}"/>
              </a:ext>
            </a:extLst>
          </p:cNvPr>
          <p:cNvGrpSpPr/>
          <p:nvPr/>
        </p:nvGrpSpPr>
        <p:grpSpPr>
          <a:xfrm>
            <a:off x="7724929" y="3785344"/>
            <a:ext cx="2822415" cy="2379947"/>
            <a:chOff x="7724929" y="3785344"/>
            <a:chExt cx="2822415" cy="2379947"/>
          </a:xfrm>
        </p:grpSpPr>
        <p:grpSp>
          <p:nvGrpSpPr>
            <p:cNvPr id="55" name="Group 54">
              <a:extLst>
                <a:ext uri="{FF2B5EF4-FFF2-40B4-BE49-F238E27FC236}">
                  <a16:creationId xmlns:a16="http://schemas.microsoft.com/office/drawing/2014/main" id="{79E88735-EB11-489E-8B5C-1EFED2CB1DCF}"/>
                </a:ext>
              </a:extLst>
            </p:cNvPr>
            <p:cNvGrpSpPr/>
            <p:nvPr/>
          </p:nvGrpSpPr>
          <p:grpSpPr>
            <a:xfrm>
              <a:off x="7724929" y="3785344"/>
              <a:ext cx="2822415" cy="2379947"/>
              <a:chOff x="7489548" y="1582078"/>
              <a:chExt cx="2770346" cy="4044770"/>
            </a:xfrm>
          </p:grpSpPr>
          <p:sp>
            <p:nvSpPr>
              <p:cNvPr id="58" name="Rectangle 57">
                <a:extLst>
                  <a:ext uri="{FF2B5EF4-FFF2-40B4-BE49-F238E27FC236}">
                    <a16:creationId xmlns:a16="http://schemas.microsoft.com/office/drawing/2014/main" id="{076D24D6-15AD-4FFD-9D8F-B000C316DF0F}"/>
                  </a:ext>
                </a:extLst>
              </p:cNvPr>
              <p:cNvSpPr/>
              <p:nvPr/>
            </p:nvSpPr>
            <p:spPr bwMode="auto">
              <a:xfrm>
                <a:off x="7489548" y="1582078"/>
                <a:ext cx="2770346" cy="4044770"/>
              </a:xfrm>
              <a:prstGeom prst="rect">
                <a:avLst/>
              </a:prstGeom>
              <a:solidFill>
                <a:schemeClr val="accent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9" name="TextBox 58">
                <a:extLst>
                  <a:ext uri="{FF2B5EF4-FFF2-40B4-BE49-F238E27FC236}">
                    <a16:creationId xmlns:a16="http://schemas.microsoft.com/office/drawing/2014/main" id="{F2CF901A-1E8C-4717-B31B-2027EA8F2AD9}"/>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56" name="TextBox 55">
              <a:extLst>
                <a:ext uri="{FF2B5EF4-FFF2-40B4-BE49-F238E27FC236}">
                  <a16:creationId xmlns:a16="http://schemas.microsoft.com/office/drawing/2014/main" id="{92DB92F2-F886-45D6-99F0-5AB52403E6E7}"/>
                </a:ext>
              </a:extLst>
            </p:cNvPr>
            <p:cNvSpPr txBox="1"/>
            <p:nvPr/>
          </p:nvSpPr>
          <p:spPr>
            <a:xfrm>
              <a:off x="7761758" y="4106388"/>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57" name="TextBox 56">
              <a:extLst>
                <a:ext uri="{FF2B5EF4-FFF2-40B4-BE49-F238E27FC236}">
                  <a16:creationId xmlns:a16="http://schemas.microsoft.com/office/drawing/2014/main" id="{BDA25480-67CD-4393-A191-DF01D9E979D3}"/>
                </a:ext>
              </a:extLst>
            </p:cNvPr>
            <p:cNvSpPr txBox="1"/>
            <p:nvPr/>
          </p:nvSpPr>
          <p:spPr>
            <a:xfrm>
              <a:off x="7761758" y="4869764"/>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grpSp>
        <p:nvGrpSpPr>
          <p:cNvPr id="60" name="Group 59">
            <a:extLst>
              <a:ext uri="{FF2B5EF4-FFF2-40B4-BE49-F238E27FC236}">
                <a16:creationId xmlns:a16="http://schemas.microsoft.com/office/drawing/2014/main" id="{20D04021-C205-4FC8-A407-C57E977260F1}"/>
              </a:ext>
            </a:extLst>
          </p:cNvPr>
          <p:cNvGrpSpPr/>
          <p:nvPr/>
        </p:nvGrpSpPr>
        <p:grpSpPr>
          <a:xfrm>
            <a:off x="1828954" y="3784137"/>
            <a:ext cx="2827243" cy="2379949"/>
            <a:chOff x="1828954" y="3784137"/>
            <a:chExt cx="2827243" cy="2379949"/>
          </a:xfrm>
        </p:grpSpPr>
        <p:grpSp>
          <p:nvGrpSpPr>
            <p:cNvPr id="61" name="Group 60">
              <a:extLst>
                <a:ext uri="{FF2B5EF4-FFF2-40B4-BE49-F238E27FC236}">
                  <a16:creationId xmlns:a16="http://schemas.microsoft.com/office/drawing/2014/main" id="{BDD86885-A325-4F64-9B3B-7E336B31010E}"/>
                </a:ext>
              </a:extLst>
            </p:cNvPr>
            <p:cNvGrpSpPr/>
            <p:nvPr/>
          </p:nvGrpSpPr>
          <p:grpSpPr>
            <a:xfrm>
              <a:off x="1828954" y="3784137"/>
              <a:ext cx="2827243" cy="2379949"/>
              <a:chOff x="1719261" y="1582079"/>
              <a:chExt cx="2772058" cy="4044770"/>
            </a:xfrm>
          </p:grpSpPr>
          <p:sp>
            <p:nvSpPr>
              <p:cNvPr id="64" name="Rectangle 63">
                <a:extLst>
                  <a:ext uri="{FF2B5EF4-FFF2-40B4-BE49-F238E27FC236}">
                    <a16:creationId xmlns:a16="http://schemas.microsoft.com/office/drawing/2014/main" id="{0674C19F-0EAC-4FC8-8F59-AC3D4E50BADE}"/>
                  </a:ext>
                </a:extLst>
              </p:cNvPr>
              <p:cNvSpPr/>
              <p:nvPr/>
            </p:nvSpPr>
            <p:spPr bwMode="auto">
              <a:xfrm>
                <a:off x="1719261" y="1582079"/>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5" name="TextBox 64">
                <a:extLst>
                  <a:ext uri="{FF2B5EF4-FFF2-40B4-BE49-F238E27FC236}">
                    <a16:creationId xmlns:a16="http://schemas.microsoft.com/office/drawing/2014/main" id="{40C5DC2E-F9B5-4412-A03E-244D3A69FD6B}"/>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sp>
          <p:nvSpPr>
            <p:cNvPr id="62" name="TextBox 61">
              <a:extLst>
                <a:ext uri="{FF2B5EF4-FFF2-40B4-BE49-F238E27FC236}">
                  <a16:creationId xmlns:a16="http://schemas.microsoft.com/office/drawing/2014/main" id="{7FFB0157-B1CA-4D80-816E-8FA6D8058A78}"/>
                </a:ext>
              </a:extLst>
            </p:cNvPr>
            <p:cNvSpPr txBox="1"/>
            <p:nvPr/>
          </p:nvSpPr>
          <p:spPr>
            <a:xfrm>
              <a:off x="1876168" y="4869766"/>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63" name="TextBox 62">
              <a:extLst>
                <a:ext uri="{FF2B5EF4-FFF2-40B4-BE49-F238E27FC236}">
                  <a16:creationId xmlns:a16="http://schemas.microsoft.com/office/drawing/2014/main" id="{8793C556-1283-43B0-87B9-995465E4DEA6}"/>
                </a:ext>
              </a:extLst>
            </p:cNvPr>
            <p:cNvSpPr txBox="1"/>
            <p:nvPr/>
          </p:nvSpPr>
          <p:spPr>
            <a:xfrm>
              <a:off x="1867168" y="4106391"/>
              <a:ext cx="2743200" cy="631612"/>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grpSp>
      <p:grpSp>
        <p:nvGrpSpPr>
          <p:cNvPr id="66" name="Group 65">
            <a:extLst>
              <a:ext uri="{FF2B5EF4-FFF2-40B4-BE49-F238E27FC236}">
                <a16:creationId xmlns:a16="http://schemas.microsoft.com/office/drawing/2014/main" id="{08D4A35D-CCFB-4AC0-A964-1DE2E09F5BC9}"/>
              </a:ext>
            </a:extLst>
          </p:cNvPr>
          <p:cNvGrpSpPr/>
          <p:nvPr/>
        </p:nvGrpSpPr>
        <p:grpSpPr>
          <a:xfrm>
            <a:off x="4780274" y="3784137"/>
            <a:ext cx="2822415" cy="2379949"/>
            <a:chOff x="4773470" y="3784137"/>
            <a:chExt cx="2822415" cy="2379949"/>
          </a:xfrm>
        </p:grpSpPr>
        <p:sp>
          <p:nvSpPr>
            <p:cNvPr id="67" name="Rectangle 66">
              <a:extLst>
                <a:ext uri="{FF2B5EF4-FFF2-40B4-BE49-F238E27FC236}">
                  <a16:creationId xmlns:a16="http://schemas.microsoft.com/office/drawing/2014/main" id="{7C033D50-3E9B-4CA7-B027-8FB5B74660EA}"/>
                </a:ext>
              </a:extLst>
            </p:cNvPr>
            <p:cNvSpPr/>
            <p:nvPr/>
          </p:nvSpPr>
          <p:spPr bwMode="auto">
            <a:xfrm>
              <a:off x="4773470" y="3784137"/>
              <a:ext cx="2822415" cy="2379949"/>
            </a:xfrm>
            <a:prstGeom prst="rect">
              <a:avLst/>
            </a:prstGeom>
            <a:solidFill>
              <a:srgbClr val="512BD4"/>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8" name="TextBox 67">
              <a:extLst>
                <a:ext uri="{FF2B5EF4-FFF2-40B4-BE49-F238E27FC236}">
                  <a16:creationId xmlns:a16="http://schemas.microsoft.com/office/drawing/2014/main" id="{791F6A64-4D7C-4ED4-9B10-AA18C7D04571}"/>
                </a:ext>
              </a:extLst>
            </p:cNvPr>
            <p:cNvSpPr txBox="1"/>
            <p:nvPr/>
          </p:nvSpPr>
          <p:spPr>
            <a:xfrm>
              <a:off x="4773470" y="3784137"/>
              <a:ext cx="2822415" cy="340649"/>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a:t>
              </a:r>
            </a:p>
          </p:txBody>
        </p:sp>
        <p:sp>
          <p:nvSpPr>
            <p:cNvPr id="69" name="TextBox 68">
              <a:extLst>
                <a:ext uri="{FF2B5EF4-FFF2-40B4-BE49-F238E27FC236}">
                  <a16:creationId xmlns:a16="http://schemas.microsoft.com/office/drawing/2014/main" id="{6B3833F4-C8CC-420D-9D41-970BAFBACBBA}"/>
                </a:ext>
              </a:extLst>
            </p:cNvPr>
            <p:cNvSpPr txBox="1"/>
            <p:nvPr/>
          </p:nvSpPr>
          <p:spPr>
            <a:xfrm>
              <a:off x="4810299" y="4105183"/>
              <a:ext cx="2743200" cy="606556"/>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b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(JIT &amp; native)</a:t>
              </a:r>
            </a:p>
          </p:txBody>
        </p:sp>
        <p:sp>
          <p:nvSpPr>
            <p:cNvPr id="70" name="TextBox 69">
              <a:extLst>
                <a:ext uri="{FF2B5EF4-FFF2-40B4-BE49-F238E27FC236}">
                  <a16:creationId xmlns:a16="http://schemas.microsoft.com/office/drawing/2014/main" id="{1ACDB90F-4F30-4A1E-A0AA-3664440C92AB}"/>
                </a:ext>
              </a:extLst>
            </p:cNvPr>
            <p:cNvSpPr txBox="1"/>
            <p:nvPr/>
          </p:nvSpPr>
          <p:spPr>
            <a:xfrm>
              <a:off x="4810299" y="4868557"/>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One base class library</a:t>
              </a:r>
            </a:p>
          </p:txBody>
        </p:sp>
      </p:grpSp>
      <p:cxnSp>
        <p:nvCxnSpPr>
          <p:cNvPr id="71" name="Straight Arrow Connector 70">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2" name="TextBox 71">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73" name="Straight Connector 72">
            <a:extLst>
              <a:ext uri="{FF2B5EF4-FFF2-40B4-BE49-F238E27FC236}">
                <a16:creationId xmlns:a16="http://schemas.microsoft.com/office/drawing/2014/main" id="{B9FE36BB-B495-4A6E-BB39-E671D744B0C4}"/>
              </a:ext>
            </a:extLst>
          </p:cNvPr>
          <p:cNvCxnSpPr>
            <a:cxnSpLocks/>
            <a:stCxn id="79" idx="4"/>
            <a:endCxn id="72" idx="0"/>
          </p:cNvCxnSpPr>
          <p:nvPr/>
        </p:nvCxnSpPr>
        <p:spPr>
          <a:xfrm flipH="1">
            <a:off x="1470237" y="2672517"/>
            <a:ext cx="1" cy="376204"/>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2B94032-28DD-40BA-B534-476CA1B4C58F}"/>
              </a:ext>
            </a:extLst>
          </p:cNvPr>
          <p:cNvCxnSpPr>
            <a:cxnSpLocks/>
            <a:endCxn id="75" idx="0"/>
          </p:cNvCxnSpPr>
          <p:nvPr/>
        </p:nvCxnSpPr>
        <p:spPr>
          <a:xfrm>
            <a:off x="10881429" y="2672517"/>
            <a:ext cx="1" cy="4261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1B724A0-1C4C-4B14-BFB4-B1F8FF692CA6}"/>
              </a:ext>
            </a:extLst>
          </p:cNvPr>
          <p:cNvSpPr txBox="1"/>
          <p:nvPr/>
        </p:nvSpPr>
        <p:spPr>
          <a:xfrm>
            <a:off x="10105201" y="3098633"/>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Next</a:t>
            </a:r>
            <a:endParaRPr kumimoji="0" lang="en-US" sz="1600" b="1" i="1"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76" name="Straight Connector 75">
            <a:extLst>
              <a:ext uri="{FF2B5EF4-FFF2-40B4-BE49-F238E27FC236}">
                <a16:creationId xmlns:a16="http://schemas.microsoft.com/office/drawing/2014/main" id="{837CB6B4-4B3C-477A-ADFF-F66A86C8FCCC}"/>
              </a:ext>
            </a:extLst>
          </p:cNvPr>
          <p:cNvCxnSpPr>
            <a:cxnSpLocks/>
          </p:cNvCxnSpPr>
          <p:nvPr/>
        </p:nvCxnSpPr>
        <p:spPr>
          <a:xfrm>
            <a:off x="6142650" y="2672517"/>
            <a:ext cx="1" cy="424126"/>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266E9F0-5F4E-41FF-A6A9-2D89261C9176}"/>
              </a:ext>
            </a:extLst>
          </p:cNvPr>
          <p:cNvSpPr txBox="1"/>
          <p:nvPr/>
        </p:nvSpPr>
        <p:spPr>
          <a:xfrm>
            <a:off x="5366420" y="3039125"/>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2016</a:t>
            </a:r>
          </a:p>
        </p:txBody>
      </p:sp>
      <p:grpSp>
        <p:nvGrpSpPr>
          <p:cNvPr id="78" name="Group 7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79" name="Oval 78">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TextBox 7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81" name="Group 80">
            <a:extLst>
              <a:ext uri="{FF2B5EF4-FFF2-40B4-BE49-F238E27FC236}">
                <a16:creationId xmlns:a16="http://schemas.microsoft.com/office/drawing/2014/main" id="{F3A7D9B5-7BBA-4719-A341-BA41E795BC8C}"/>
              </a:ext>
            </a:extLst>
          </p:cNvPr>
          <p:cNvGrpSpPr/>
          <p:nvPr/>
        </p:nvGrpSpPr>
        <p:grpSpPr>
          <a:xfrm>
            <a:off x="5494258" y="1521725"/>
            <a:ext cx="1296783" cy="1111117"/>
            <a:chOff x="821844" y="1472100"/>
            <a:chExt cx="1296783" cy="1111117"/>
          </a:xfrm>
        </p:grpSpPr>
        <p:sp>
          <p:nvSpPr>
            <p:cNvPr id="82" name="Oval 81">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standard</a:t>
              </a:r>
            </a:p>
          </p:txBody>
        </p:sp>
      </p:grpSp>
      <p:grpSp>
        <p:nvGrpSpPr>
          <p:cNvPr id="84" name="Group 83">
            <a:extLst>
              <a:ext uri="{FF2B5EF4-FFF2-40B4-BE49-F238E27FC236}">
                <a16:creationId xmlns:a16="http://schemas.microsoft.com/office/drawing/2014/main" id="{607128A7-D623-46BB-9D3D-7B21A05DBBB8}"/>
              </a:ext>
            </a:extLst>
          </p:cNvPr>
          <p:cNvGrpSpPr/>
          <p:nvPr/>
        </p:nvGrpSpPr>
        <p:grpSpPr>
          <a:xfrm>
            <a:off x="10233037" y="1561400"/>
            <a:ext cx="1296783" cy="1111117"/>
            <a:chOff x="821844" y="1472100"/>
            <a:chExt cx="1296783" cy="1111117"/>
          </a:xfrm>
        </p:grpSpPr>
        <p:sp>
          <p:nvSpPr>
            <p:cNvPr id="85" name="Oval 84">
              <a:extLst>
                <a:ext uri="{FF2B5EF4-FFF2-40B4-BE49-F238E27FC236}">
                  <a16:creationId xmlns:a16="http://schemas.microsoft.com/office/drawing/2014/main" id="{695621F8-FC30-46DE-91CA-97D71759B1C2}"/>
                </a:ext>
              </a:extLst>
            </p:cNvPr>
            <p:cNvSpPr/>
            <p:nvPr/>
          </p:nvSpPr>
          <p:spPr>
            <a:xfrm>
              <a:off x="888210" y="1472100"/>
              <a:ext cx="1164053" cy="1111117"/>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7AEC5716-A952-4A24-B00A-712CE08EAACC}"/>
                </a:ext>
              </a:extLst>
            </p:cNvPr>
            <p:cNvSpPr txBox="1"/>
            <p:nvPr/>
          </p:nvSpPr>
          <p:spPr>
            <a:xfrm>
              <a:off x="821844" y="1796473"/>
              <a:ext cx="1296783" cy="54476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a:t>
              </a:r>
            </a:p>
          </p:txBody>
        </p:sp>
      </p:grpSp>
      <p:grpSp>
        <p:nvGrpSpPr>
          <p:cNvPr id="87" name="Group 86">
            <a:extLst>
              <a:ext uri="{FF2B5EF4-FFF2-40B4-BE49-F238E27FC236}">
                <a16:creationId xmlns:a16="http://schemas.microsoft.com/office/drawing/2014/main" id="{06240AFE-6100-4F20-A64A-9A8835B07E62}"/>
              </a:ext>
            </a:extLst>
          </p:cNvPr>
          <p:cNvGrpSpPr/>
          <p:nvPr/>
        </p:nvGrpSpPr>
        <p:grpSpPr>
          <a:xfrm>
            <a:off x="4785223" y="3773292"/>
            <a:ext cx="2817909" cy="2379949"/>
            <a:chOff x="4782134" y="3784137"/>
            <a:chExt cx="2817909" cy="2379949"/>
          </a:xfrm>
        </p:grpSpPr>
        <p:grpSp>
          <p:nvGrpSpPr>
            <p:cNvPr id="88" name="Group 87">
              <a:extLst>
                <a:ext uri="{FF2B5EF4-FFF2-40B4-BE49-F238E27FC236}">
                  <a16:creationId xmlns:a16="http://schemas.microsoft.com/office/drawing/2014/main" id="{A6310453-7DD4-4682-8543-E001AB0484F0}"/>
                </a:ext>
              </a:extLst>
            </p:cNvPr>
            <p:cNvGrpSpPr/>
            <p:nvPr/>
          </p:nvGrpSpPr>
          <p:grpSpPr>
            <a:xfrm>
              <a:off x="4782134" y="3784137"/>
              <a:ext cx="2817909" cy="2379949"/>
              <a:chOff x="4604404" y="1582078"/>
              <a:chExt cx="2772059" cy="4044770"/>
            </a:xfrm>
          </p:grpSpPr>
          <p:sp>
            <p:nvSpPr>
              <p:cNvPr id="91" name="Rectangle 90">
                <a:extLst>
                  <a:ext uri="{FF2B5EF4-FFF2-40B4-BE49-F238E27FC236}">
                    <a16:creationId xmlns:a16="http://schemas.microsoft.com/office/drawing/2014/main" id="{AFD98DCA-4705-4870-B891-97DFD2C1F732}"/>
                  </a:ext>
                </a:extLst>
              </p:cNvPr>
              <p:cNvSpPr/>
              <p:nvPr/>
            </p:nvSpPr>
            <p:spPr bwMode="auto">
              <a:xfrm>
                <a:off x="4604404" y="1582078"/>
                <a:ext cx="2772058" cy="4044770"/>
              </a:xfrm>
              <a:prstGeom prst="rect">
                <a:avLst/>
              </a:prstGeom>
              <a:solidFill>
                <a:schemeClr val="tx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92" name="TextBox 91">
                <a:extLst>
                  <a:ext uri="{FF2B5EF4-FFF2-40B4-BE49-F238E27FC236}">
                    <a16:creationId xmlns:a16="http://schemas.microsoft.com/office/drawing/2014/main" id="{99CCD92E-560F-4C54-8FB8-958510325B9E}"/>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sp>
          <p:nvSpPr>
            <p:cNvPr id="89" name="TextBox 88">
              <a:extLst>
                <a:ext uri="{FF2B5EF4-FFF2-40B4-BE49-F238E27FC236}">
                  <a16:creationId xmlns:a16="http://schemas.microsoft.com/office/drawing/2014/main" id="{5676C1D5-7740-4858-8A20-498D6E275874}"/>
                </a:ext>
              </a:extLst>
            </p:cNvPr>
            <p:cNvSpPr txBox="1"/>
            <p:nvPr/>
          </p:nvSpPr>
          <p:spPr>
            <a:xfrm>
              <a:off x="4816549" y="4106389"/>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90" name="TextBox 89">
              <a:extLst>
                <a:ext uri="{FF2B5EF4-FFF2-40B4-BE49-F238E27FC236}">
                  <a16:creationId xmlns:a16="http://schemas.microsoft.com/office/drawing/2014/main" id="{B882AD04-100F-4C9C-B34D-0F6D4F4E2889}"/>
                </a:ext>
              </a:extLst>
            </p:cNvPr>
            <p:cNvSpPr txBox="1"/>
            <p:nvPr/>
          </p:nvSpPr>
          <p:spPr>
            <a:xfrm>
              <a:off x="4816549" y="4869765"/>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grpSp>
      <p:sp>
        <p:nvSpPr>
          <p:cNvPr id="93" name="TextBox 92">
            <a:extLst>
              <a:ext uri="{FF2B5EF4-FFF2-40B4-BE49-F238E27FC236}">
                <a16:creationId xmlns:a16="http://schemas.microsoft.com/office/drawing/2014/main" id="{C289ADBF-71E7-4AFE-9ED9-A03757558A70}"/>
              </a:ext>
            </a:extLst>
          </p:cNvPr>
          <p:cNvSpPr txBox="1"/>
          <p:nvPr/>
        </p:nvSpPr>
        <p:spPr>
          <a:xfrm>
            <a:off x="1828954" y="5687209"/>
            <a:ext cx="8718390"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4" name="TextBox 93">
            <a:extLst>
              <a:ext uri="{FF2B5EF4-FFF2-40B4-BE49-F238E27FC236}">
                <a16:creationId xmlns:a16="http://schemas.microsoft.com/office/drawing/2014/main" id="{6F1E0997-A3EE-4991-B45D-27CE7BFB84C8}"/>
              </a:ext>
            </a:extLst>
          </p:cNvPr>
          <p:cNvSpPr txBox="1"/>
          <p:nvPr/>
        </p:nvSpPr>
        <p:spPr>
          <a:xfrm>
            <a:off x="4778438" y="5685089"/>
            <a:ext cx="2810321"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lumMod val="40000"/>
                    <a:lumOff val="60000"/>
                  </a:srgbClr>
                </a:solidFill>
                <a:effectLst/>
                <a:uLnTx/>
                <a:uFillTx/>
                <a:latin typeface="Segoe UI Semibold" panose="020B0702040204020203" pitchFamily="34" charset="0"/>
                <a:ea typeface="+mn-ea"/>
                <a:cs typeface="Segoe UI Semibold" panose="020B0702040204020203" pitchFamily="34" charset="0"/>
              </a:rPr>
              <a:t>.NET STANDARD</a:t>
            </a:r>
          </a:p>
        </p:txBody>
      </p:sp>
    </p:spTree>
    <p:extLst>
      <p:ext uri="{BB962C8B-B14F-4D97-AF65-F5344CB8AC3E}">
        <p14:creationId xmlns:p14="http://schemas.microsoft.com/office/powerpoint/2010/main" val="2035541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22" presetClass="entr" presetSubtype="1" fill="hold"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fade">
                                      <p:cBhvr>
                                        <p:cTn id="13" dur="500"/>
                                        <p:tgtEl>
                                          <p:spTgt spid="75"/>
                                        </p:tgtEl>
                                      </p:cBhvr>
                                    </p:animEffect>
                                    <p:anim calcmode="lin" valueType="num">
                                      <p:cBhvr>
                                        <p:cTn id="14" dur="500" fill="hold"/>
                                        <p:tgtEl>
                                          <p:spTgt spid="75"/>
                                        </p:tgtEl>
                                        <p:attrNameLst>
                                          <p:attrName>ppt_x</p:attrName>
                                        </p:attrNameLst>
                                      </p:cBhvr>
                                      <p:tavLst>
                                        <p:tav tm="0">
                                          <p:val>
                                            <p:strVal val="#ppt_x"/>
                                          </p:val>
                                        </p:tav>
                                        <p:tav tm="100000">
                                          <p:val>
                                            <p:strVal val="#ppt_x"/>
                                          </p:val>
                                        </p:tav>
                                      </p:tavLst>
                                    </p:anim>
                                    <p:anim calcmode="lin" valueType="num">
                                      <p:cBhvr>
                                        <p:cTn id="15" dur="500" fill="hold"/>
                                        <p:tgtEl>
                                          <p:spTgt spid="75"/>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xit" presetSubtype="0" fill="hold" grpId="0" nodeType="afterEffect">
                                  <p:stCondLst>
                                    <p:cond delay="0"/>
                                  </p:stCondLst>
                                  <p:childTnLst>
                                    <p:animEffect transition="out" filter="fade">
                                      <p:cBhvr>
                                        <p:cTn id="18" dur="500"/>
                                        <p:tgtEl>
                                          <p:spTgt spid="93"/>
                                        </p:tgtEl>
                                      </p:cBhvr>
                                    </p:animEffect>
                                    <p:set>
                                      <p:cBhvr>
                                        <p:cTn id="19" dur="1" fill="hold">
                                          <p:stCondLst>
                                            <p:cond delay="499"/>
                                          </p:stCondLst>
                                        </p:cTn>
                                        <p:tgtEl>
                                          <p:spTgt spid="93"/>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4.58333E-6 -1.48148E-6 L 0.24218 -0.00023 " pathEditMode="relative" rAng="0" ptsTypes="AA">
                                      <p:cBhvr>
                                        <p:cTn id="21" dur="2000" fill="hold"/>
                                        <p:tgtEl>
                                          <p:spTgt spid="60"/>
                                        </p:tgtEl>
                                        <p:attrNameLst>
                                          <p:attrName>ppt_x</p:attrName>
                                          <p:attrName>ppt_y</p:attrName>
                                        </p:attrNameLst>
                                      </p:cBhvr>
                                      <p:rCtr x="12109" y="-23"/>
                                    </p:animMotion>
                                  </p:childTnLst>
                                </p:cTn>
                              </p:par>
                              <p:par>
                                <p:cTn id="22" presetID="42" presetClass="path" presetSubtype="0" accel="50000" decel="50000" fill="hold" nodeType="withEffect">
                                  <p:stCondLst>
                                    <p:cond delay="0"/>
                                  </p:stCondLst>
                                  <p:childTnLst>
                                    <p:animMotion origin="layout" path="M 1.04167E-6 -2.96296E-6 L -0.24128 -2.96296E-6 " pathEditMode="relative" rAng="0" ptsTypes="AA">
                                      <p:cBhvr>
                                        <p:cTn id="23" dur="2000" fill="hold"/>
                                        <p:tgtEl>
                                          <p:spTgt spid="54"/>
                                        </p:tgtEl>
                                        <p:attrNameLst>
                                          <p:attrName>ppt_x</p:attrName>
                                          <p:attrName>ppt_y</p:attrName>
                                        </p:attrNameLst>
                                      </p:cBhvr>
                                      <p:rCtr x="-12070" y="0"/>
                                    </p:animMotion>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1000"/>
                                        <p:tgtEl>
                                          <p:spTgt spid="66"/>
                                        </p:tgtEl>
                                      </p:cBhvr>
                                    </p:animEffect>
                                  </p:childTnLst>
                                </p:cTn>
                              </p:par>
                              <p:par>
                                <p:cTn id="28" presetID="10" presetClass="exit" presetSubtype="0" fill="hold" nodeType="withEffect">
                                  <p:stCondLst>
                                    <p:cond delay="0"/>
                                  </p:stCondLst>
                                  <p:childTnLst>
                                    <p:animEffect transition="out" filter="fade">
                                      <p:cBhvr>
                                        <p:cTn id="29" dur="500"/>
                                        <p:tgtEl>
                                          <p:spTgt spid="87"/>
                                        </p:tgtEl>
                                      </p:cBhvr>
                                    </p:animEffect>
                                    <p:set>
                                      <p:cBhvr>
                                        <p:cTn id="30" dur="1" fill="hold">
                                          <p:stCondLst>
                                            <p:cond delay="499"/>
                                          </p:stCondLst>
                                        </p:cTn>
                                        <p:tgtEl>
                                          <p:spTgt spid="8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60"/>
                                        </p:tgtEl>
                                      </p:cBhvr>
                                    </p:animEffect>
                                    <p:set>
                                      <p:cBhvr>
                                        <p:cTn id="33" dur="1" fill="hold">
                                          <p:stCondLst>
                                            <p:cond delay="499"/>
                                          </p:stCondLst>
                                        </p:cTn>
                                        <p:tgtEl>
                                          <p:spTgt spid="60"/>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54"/>
                                        </p:tgtEl>
                                      </p:cBhvr>
                                    </p:animEffect>
                                    <p:set>
                                      <p:cBhvr>
                                        <p:cTn id="36"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9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578425D-7F94-489A-ADCE-A929AD65C1F9}"/>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5013848" y="275511"/>
            <a:ext cx="8473552" cy="6367939"/>
          </a:xfrm>
          <a:prstGeom prst="rect">
            <a:avLst/>
          </a:prstGeom>
        </p:spPr>
      </p:pic>
      <p:sp>
        <p:nvSpPr>
          <p:cNvPr id="13" name="Title 3">
            <a:extLst>
              <a:ext uri="{FF2B5EF4-FFF2-40B4-BE49-F238E27FC236}">
                <a16:creationId xmlns:a16="http://schemas.microsoft.com/office/drawing/2014/main" id="{85527B6B-5BF2-48A9-ABB6-ADE7AA584FAB}"/>
              </a:ext>
            </a:extLst>
          </p:cNvPr>
          <p:cNvSpPr txBox="1">
            <a:spLocks/>
          </p:cNvSpPr>
          <p:nvPr/>
        </p:nvSpPr>
        <p:spPr>
          <a:xfrm>
            <a:off x="583842" y="1866820"/>
            <a:ext cx="553974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solidFill>
                  <a:schemeClr val="tx1">
                    <a:lumMod val="50000"/>
                  </a:schemeClr>
                </a:solidFill>
                <a:effectLst/>
                <a:uLnTx/>
                <a:uFillTx/>
                <a:latin typeface="Segoe UI Semibold"/>
                <a:ea typeface="+mn-ea"/>
                <a:cs typeface="Segoe UI" pitchFamily="34" charset="0"/>
              </a:rPr>
              <a:t>.NET Core 3.1</a:t>
            </a:r>
          </a:p>
        </p:txBody>
      </p:sp>
      <p:sp>
        <p:nvSpPr>
          <p:cNvPr id="14" name="Text Placeholder 4">
            <a:extLst>
              <a:ext uri="{FF2B5EF4-FFF2-40B4-BE49-F238E27FC236}">
                <a16:creationId xmlns:a16="http://schemas.microsoft.com/office/drawing/2014/main" id="{90087D68-1179-428C-A27E-461E7DF5B3B7}"/>
              </a:ext>
            </a:extLst>
          </p:cNvPr>
          <p:cNvSpPr txBox="1">
            <a:spLocks/>
          </p:cNvSpPr>
          <p:nvPr/>
        </p:nvSpPr>
        <p:spPr>
          <a:xfrm>
            <a:off x="583842" y="2715505"/>
            <a:ext cx="5374957" cy="1679040"/>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lumMod val="50000"/>
                  </a:schemeClr>
                </a:solidFill>
                <a:effectLst/>
                <a:uLnTx/>
                <a:uFillTx/>
                <a:latin typeface="Segoe UI"/>
                <a:ea typeface="+mn-ea"/>
                <a:cs typeface="Segoe UI Semilight" panose="020B0402040204020203" pitchFamily="34" charset="0"/>
              </a:rPr>
              <a:t>Long-Term Support (LTS) </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lumMod val="50000"/>
                  </a:schemeClr>
                </a:solidFill>
                <a:effectLst/>
                <a:uLnTx/>
                <a:uFillTx/>
                <a:latin typeface="Segoe UI"/>
                <a:ea typeface="+mn-ea"/>
                <a:cs typeface="Segoe UI Semilight" panose="020B0402040204020203" pitchFamily="34" charset="0"/>
              </a:rPr>
              <a:t>WPF and Windows Forms support</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lumMod val="50000"/>
                  </a:schemeClr>
                </a:solidFill>
                <a:effectLst/>
                <a:uLnTx/>
                <a:uFillTx/>
                <a:latin typeface="Segoe UI"/>
                <a:ea typeface="+mn-ea"/>
                <a:cs typeface="Segoe UI Semilight" panose="020B0402040204020203" pitchFamily="34" charset="0"/>
              </a:rPr>
              <a:t>Side-by-side support &amp; self-contained EXEs</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lumMod val="50000"/>
                  </a:schemeClr>
                </a:solidFill>
                <a:effectLst/>
                <a:uLnTx/>
                <a:uFillTx/>
                <a:latin typeface="Segoe UI"/>
                <a:ea typeface="+mn-ea"/>
                <a:cs typeface="Segoe UI Semilight" panose="020B0402040204020203" pitchFamily="34" charset="0"/>
              </a:rPr>
              <a:t>Modern</a:t>
            </a:r>
            <a:r>
              <a:rPr kumimoji="0" lang="en-US" sz="2000" b="0" i="0" u="none" strike="noStrike" kern="1200" cap="none" spc="0" normalizeH="0" noProof="0" dirty="0">
                <a:ln>
                  <a:noFill/>
                </a:ln>
                <a:solidFill>
                  <a:schemeClr val="tx1">
                    <a:lumMod val="50000"/>
                  </a:schemeClr>
                </a:solidFill>
                <a:effectLst/>
                <a:uLnTx/>
                <a:uFillTx/>
                <a:latin typeface="Segoe UI"/>
                <a:ea typeface="+mn-ea"/>
                <a:cs typeface="Segoe UI Semilight" panose="020B0402040204020203" pitchFamily="34" charset="0"/>
              </a:rPr>
              <a:t> web UI with ASP.NET </a:t>
            </a:r>
            <a:r>
              <a:rPr kumimoji="0" lang="en-US" sz="2000" b="0" i="0" u="none" strike="noStrike" kern="1200" cap="none" spc="0" normalizeH="0" noProof="0" dirty="0" err="1">
                <a:ln>
                  <a:noFill/>
                </a:ln>
                <a:solidFill>
                  <a:schemeClr val="tx1">
                    <a:lumMod val="50000"/>
                  </a:schemeClr>
                </a:solidFill>
                <a:effectLst/>
                <a:uLnTx/>
                <a:uFillTx/>
                <a:latin typeface="Segoe UI"/>
                <a:ea typeface="+mn-ea"/>
                <a:cs typeface="Segoe UI Semilight" panose="020B0402040204020203" pitchFamily="34" charset="0"/>
              </a:rPr>
              <a:t>Blazor</a:t>
            </a:r>
            <a:endParaRPr kumimoji="0" lang="en-US" sz="2000" b="0" i="0" u="none" strike="noStrike" kern="1200" cap="none" spc="0" normalizeH="0" baseline="0" noProof="0" dirty="0">
              <a:ln>
                <a:noFill/>
              </a:ln>
              <a:solidFill>
                <a:schemeClr val="tx1">
                  <a:lumMod val="50000"/>
                </a:schemeClr>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lumMod val="50000"/>
                  </a:schemeClr>
                </a:solidFill>
                <a:effectLst/>
                <a:uLnTx/>
                <a:uFillTx/>
                <a:latin typeface="Segoe UI"/>
                <a:ea typeface="+mn-ea"/>
                <a:cs typeface="Segoe UI Semilight" panose="020B0402040204020203" pitchFamily="34" charset="0"/>
              </a:rPr>
              <a:t>New C# 8.0 language features </a:t>
            </a:r>
          </a:p>
        </p:txBody>
      </p:sp>
      <p:sp>
        <p:nvSpPr>
          <p:cNvPr id="6" name="Content Placeholder 2" descr="screen showing code">
            <a:extLst>
              <a:ext uri="{FF2B5EF4-FFF2-40B4-BE49-F238E27FC236}">
                <a16:creationId xmlns:a16="http://schemas.microsoft.com/office/drawing/2014/main" id="{00A659D8-56EB-4179-BC42-2E82474454CE}"/>
              </a:ext>
            </a:extLst>
          </p:cNvPr>
          <p:cNvSpPr txBox="1">
            <a:spLocks/>
          </p:cNvSpPr>
          <p:nvPr/>
        </p:nvSpPr>
        <p:spPr>
          <a:xfrm>
            <a:off x="6233202" y="578131"/>
            <a:ext cx="6136480" cy="6256503"/>
          </a:xfrm>
          <a:prstGeom prst="rect">
            <a:avLst/>
          </a:prstGeom>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90000"/>
              </a:lnSpc>
              <a:spcBef>
                <a:spcPts val="0"/>
              </a:spcBef>
              <a:spcAft>
                <a:spcPts val="40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a:endParaRPr>
          </a:p>
        </p:txBody>
      </p:sp>
      <p:sp>
        <p:nvSpPr>
          <p:cNvPr id="10" name="TextBox 9">
            <a:extLst>
              <a:ext uri="{FF2B5EF4-FFF2-40B4-BE49-F238E27FC236}">
                <a16:creationId xmlns:a16="http://schemas.microsoft.com/office/drawing/2014/main" id="{1CD93033-300C-479C-B73A-21EEB8F1F8DF}"/>
              </a:ext>
            </a:extLst>
          </p:cNvPr>
          <p:cNvSpPr txBox="1"/>
          <p:nvPr/>
        </p:nvSpPr>
        <p:spPr>
          <a:xfrm>
            <a:off x="583842" y="5452949"/>
            <a:ext cx="12191999" cy="2492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tab pos="5380038" algn="l"/>
              </a:tabLst>
              <a:defRPr/>
            </a:pPr>
            <a:r>
              <a:rPr kumimoji="0" lang="en-US" sz="1800" b="0" i="0" strike="noStrike" kern="1200" cap="none" spc="0" normalizeH="0" baseline="0" noProof="0">
                <a:ln>
                  <a:noFill/>
                </a:ln>
                <a:solidFill>
                  <a:schemeClr val="accent1"/>
                </a:solidFill>
                <a:effectLst/>
                <a:uLnTx/>
                <a:uFillTx/>
                <a:latin typeface="Segoe UI"/>
                <a:ea typeface="+mn-ea"/>
                <a:cs typeface="+mn-cs"/>
              </a:rPr>
              <a:t>dot.net/get-core3</a:t>
            </a:r>
          </a:p>
        </p:txBody>
      </p:sp>
      <p:sp>
        <p:nvSpPr>
          <p:cNvPr id="17" name="Rectangle: Rounded Corners 16">
            <a:extLst>
              <a:ext uri="{FF2B5EF4-FFF2-40B4-BE49-F238E27FC236}">
                <a16:creationId xmlns:a16="http://schemas.microsoft.com/office/drawing/2014/main" id="{56034F8D-5737-4806-90B5-FADA14F97442}"/>
              </a:ext>
            </a:extLst>
          </p:cNvPr>
          <p:cNvSpPr/>
          <p:nvPr/>
        </p:nvSpPr>
        <p:spPr bwMode="auto">
          <a:xfrm>
            <a:off x="583842" y="1230065"/>
            <a:ext cx="1846092" cy="384048"/>
          </a:xfrm>
          <a:prstGeom prst="roundRect">
            <a:avLst>
              <a:gd name="adj" fmla="val 26320"/>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pic>
        <p:nvPicPr>
          <p:cNvPr id="3" name="Picture 2">
            <a:extLst>
              <a:ext uri="{FF2B5EF4-FFF2-40B4-BE49-F238E27FC236}">
                <a16:creationId xmlns:a16="http://schemas.microsoft.com/office/drawing/2014/main" id="{5E2DBA2D-4E54-42FC-9407-C2707E9477CE}"/>
              </a:ext>
            </a:extLst>
          </p:cNvPr>
          <p:cNvPicPr>
            <a:picLocks noChangeAspect="1"/>
          </p:cNvPicPr>
          <p:nvPr/>
        </p:nvPicPr>
        <p:blipFill>
          <a:blip r:embed="rId4"/>
          <a:stretch>
            <a:fillRect/>
          </a:stretch>
        </p:blipFill>
        <p:spPr>
          <a:xfrm>
            <a:off x="6985827" y="1431614"/>
            <a:ext cx="5515933" cy="3673786"/>
          </a:xfrm>
          <a:prstGeom prst="rect">
            <a:avLst/>
          </a:prstGeom>
        </p:spPr>
      </p:pic>
    </p:spTree>
    <p:extLst>
      <p:ext uri="{BB962C8B-B14F-4D97-AF65-F5344CB8AC3E}">
        <p14:creationId xmlns:p14="http://schemas.microsoft.com/office/powerpoint/2010/main" val="192746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4.81481E-6 L 0 0.03288 " pathEditMode="relative" rAng="0" ptsTypes="AA">
                                      <p:cBhvr>
                                        <p:cTn id="9" dur="500" spd="-100000" fill="hold"/>
                                        <p:tgtEl>
                                          <p:spTgt spid="1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6.25E-7 2.96296E-6 L 6.25E-7 0.03287 " pathEditMode="relative" rAng="0" ptsTypes="AA">
                                      <p:cBhvr>
                                        <p:cTn id="14" dur="500" spd="-100000" fill="hold"/>
                                        <p:tgtEl>
                                          <p:spTgt spid="14"/>
                                        </p:tgtEl>
                                        <p:attrNameLst>
                                          <p:attrName>ppt_x</p:attrName>
                                          <p:attrName>ppt_y</p:attrName>
                                        </p:attrNameLst>
                                      </p:cBhvr>
                                      <p:rCtr x="0" y="1644"/>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grpId="1" nodeType="withEffect">
                                  <p:stCondLst>
                                    <p:cond delay="0"/>
                                  </p:stCondLst>
                                  <p:childTnLst>
                                    <p:animMotion origin="layout" path="M 2.29167E-6 2.59259E-6 L 2.29167E-6 0.03842 " pathEditMode="relative" rAng="0" ptsTypes="AA">
                                      <p:cBhvr>
                                        <p:cTn id="19" dur="500" spd="-100000" fill="hold"/>
                                        <p:tgtEl>
                                          <p:spTgt spid="17"/>
                                        </p:tgtEl>
                                        <p:attrNameLst>
                                          <p:attrName>ppt_x</p:attrName>
                                          <p:attrName>ppt_y</p:attrName>
                                        </p:attrNameLst>
                                      </p:cBhvr>
                                      <p:rCtr x="0" y="1921"/>
                                    </p:animMotion>
                                  </p:childTnLst>
                                </p:cTn>
                              </p:par>
                              <p:par>
                                <p:cTn id="20" presetID="10" presetClass="entr" presetSubtype="0" fill="hold" grpId="0" nodeType="withEffect">
                                  <p:stCondLst>
                                    <p:cond delay="3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300"/>
                                  </p:stCondLst>
                                  <p:childTnLst>
                                    <p:animMotion origin="layout" path="M 3.33333E-6 -4.44444E-6 L 3.33333E-6 0.03287 " pathEditMode="relative" rAng="0" ptsTypes="AA">
                                      <p:cBhvr>
                                        <p:cTn id="24" dur="500" spd="-100000" fill="hold"/>
                                        <p:tgtEl>
                                          <p:spTgt spid="10"/>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0" grpId="0"/>
      <p:bldP spid="10" grpId="1"/>
      <p:bldP spid="17" grpId="0" animBg="1"/>
      <p:bldP spid="1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F1EA-4A09-435B-9F26-B403A239F6B9}"/>
              </a:ext>
            </a:extLst>
          </p:cNvPr>
          <p:cNvSpPr>
            <a:spLocks noGrp="1"/>
          </p:cNvSpPr>
          <p:nvPr>
            <p:ph type="title"/>
          </p:nvPr>
        </p:nvSpPr>
        <p:spPr/>
        <p:txBody>
          <a:bodyPr/>
          <a:lstStyle/>
          <a:p>
            <a:r>
              <a:rPr lang="en-US" sz="4800" spc="-50" dirty="0">
                <a:solidFill>
                  <a:schemeClr val="tx1">
                    <a:lumMod val="50000"/>
                  </a:schemeClr>
                </a:solidFill>
                <a:latin typeface="Segoe UI Semibold"/>
                <a:cs typeface="Segoe UI"/>
              </a:rPr>
              <a:t>One .NET vision</a:t>
            </a:r>
            <a:r>
              <a:rPr lang="pl-PL" sz="4800" spc="-50" dirty="0">
                <a:solidFill>
                  <a:schemeClr val="tx1">
                    <a:lumMod val="50000"/>
                  </a:schemeClr>
                </a:solidFill>
                <a:latin typeface="Segoe UI Semibold"/>
              </a:rPr>
              <a:t> </a:t>
            </a:r>
            <a:r>
              <a:rPr lang="en-US" dirty="0">
                <a:cs typeface="Segoe UI"/>
              </a:rPr>
              <a:t>– .NET 5 to 6 "wave"</a:t>
            </a:r>
            <a:endParaRPr lang="en-US" dirty="0"/>
          </a:p>
        </p:txBody>
      </p:sp>
      <p:sp>
        <p:nvSpPr>
          <p:cNvPr id="3" name="Rectangle 2">
            <a:extLst>
              <a:ext uri="{FF2B5EF4-FFF2-40B4-BE49-F238E27FC236}">
                <a16:creationId xmlns:a16="http://schemas.microsoft.com/office/drawing/2014/main" id="{B2EBB25A-E3E8-4576-96F0-82DE397E8EC7}"/>
              </a:ext>
            </a:extLst>
          </p:cNvPr>
          <p:cNvSpPr/>
          <p:nvPr/>
        </p:nvSpPr>
        <p:spPr bwMode="auto">
          <a:xfrm>
            <a:off x="885824" y="1809749"/>
            <a:ext cx="3000375" cy="6953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 Framework</a:t>
            </a:r>
          </a:p>
        </p:txBody>
      </p:sp>
      <p:sp>
        <p:nvSpPr>
          <p:cNvPr id="7" name="Rectangle 6">
            <a:extLst>
              <a:ext uri="{FF2B5EF4-FFF2-40B4-BE49-F238E27FC236}">
                <a16:creationId xmlns:a16="http://schemas.microsoft.com/office/drawing/2014/main" id="{44B3F8CB-A341-4F83-828F-8E5838727288}"/>
              </a:ext>
            </a:extLst>
          </p:cNvPr>
          <p:cNvSpPr/>
          <p:nvPr/>
        </p:nvSpPr>
        <p:spPr bwMode="auto">
          <a:xfrm>
            <a:off x="885823" y="4005264"/>
            <a:ext cx="3000375" cy="69532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Mono / Xamarin</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885823" y="2907506"/>
            <a:ext cx="3000375" cy="6953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 Core</a:t>
            </a:r>
          </a:p>
        </p:txBody>
      </p:sp>
      <p:sp>
        <p:nvSpPr>
          <p:cNvPr id="9" name="Rectangle 8">
            <a:extLst>
              <a:ext uri="{FF2B5EF4-FFF2-40B4-BE49-F238E27FC236}">
                <a16:creationId xmlns:a16="http://schemas.microsoft.com/office/drawing/2014/main" id="{D828824C-81E1-4BB4-8C9B-C6D5968F3BA8}"/>
              </a:ext>
            </a:extLst>
          </p:cNvPr>
          <p:cNvSpPr/>
          <p:nvPr/>
        </p:nvSpPr>
        <p:spPr bwMode="auto">
          <a:xfrm>
            <a:off x="885822" y="2907506"/>
            <a:ext cx="3000375" cy="695325"/>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a:t>
            </a:r>
          </a:p>
        </p:txBody>
      </p:sp>
      <p:sp>
        <p:nvSpPr>
          <p:cNvPr id="11" name="TextBox 10">
            <a:extLst>
              <a:ext uri="{FF2B5EF4-FFF2-40B4-BE49-F238E27FC236}">
                <a16:creationId xmlns:a16="http://schemas.microsoft.com/office/drawing/2014/main" id="{C0E7814F-772A-488B-9829-94D3C5B349DF}"/>
              </a:ext>
            </a:extLst>
          </p:cNvPr>
          <p:cNvSpPr txBox="1"/>
          <p:nvPr/>
        </p:nvSpPr>
        <p:spPr>
          <a:xfrm>
            <a:off x="4352925" y="1824007"/>
            <a:ext cx="7620000" cy="286232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lumMod val="50000"/>
                  </a:schemeClr>
                </a:solidFill>
                <a:effectLst/>
                <a:uLnTx/>
                <a:uFillTx/>
                <a:latin typeface="Segoe UI"/>
                <a:ea typeface="+mn-ea"/>
                <a:cs typeface="+mn-cs"/>
              </a:rPr>
              <a:t>Single SDK, one BCL, unified toolchain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50000"/>
                </a:schemeClr>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lumMod val="50000"/>
                  </a:schemeClr>
                </a:solidFill>
                <a:effectLst/>
                <a:uLnTx/>
                <a:uFillTx/>
                <a:latin typeface="Segoe UI"/>
                <a:ea typeface="+mn-ea"/>
                <a:cs typeface="+mn-cs"/>
              </a:rPr>
              <a:t>Cross-platform native UI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50000"/>
                </a:schemeClr>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lumMod val="50000"/>
                  </a:schemeClr>
                </a:solidFill>
                <a:effectLst/>
                <a:uLnTx/>
                <a:uFillTx/>
                <a:latin typeface="Segoe UI"/>
                <a:ea typeface="+mn-ea"/>
                <a:cs typeface="+mn-cs"/>
              </a:rPr>
              <a:t>Cross-platform web UI</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50000"/>
                </a:schemeClr>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lumMod val="50000"/>
                  </a:schemeClr>
                </a:solidFill>
                <a:effectLst/>
                <a:uLnTx/>
                <a:uFillTx/>
                <a:latin typeface="Segoe UI"/>
                <a:ea typeface="+mn-ea"/>
                <a:cs typeface="+mn-cs"/>
              </a:rPr>
              <a:t>Cloud native investments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50000"/>
                </a:schemeClr>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lumMod val="50000"/>
                  </a:schemeClr>
                </a:solidFill>
                <a:effectLst/>
                <a:uLnTx/>
                <a:uFillTx/>
                <a:latin typeface="Segoe UI"/>
                <a:ea typeface="+mn-ea"/>
                <a:cs typeface="+mn-cs"/>
              </a:rPr>
              <a:t>Continue improvements in speed, size, diagnostics, Azure services</a:t>
            </a:r>
          </a:p>
        </p:txBody>
      </p:sp>
      <p:sp>
        <p:nvSpPr>
          <p:cNvPr id="13" name="TextBox 12">
            <a:extLst>
              <a:ext uri="{FF2B5EF4-FFF2-40B4-BE49-F238E27FC236}">
                <a16:creationId xmlns:a16="http://schemas.microsoft.com/office/drawing/2014/main" id="{DF9CE111-90D6-418A-8618-5D5DA326FEC0}"/>
              </a:ext>
            </a:extLst>
          </p:cNvPr>
          <p:cNvSpPr txBox="1"/>
          <p:nvPr/>
        </p:nvSpPr>
        <p:spPr>
          <a:xfrm>
            <a:off x="2147888" y="5587005"/>
            <a:ext cx="7896225" cy="4001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tx1">
                    <a:lumMod val="50000"/>
                  </a:schemeClr>
                </a:solidFill>
                <a:effectLst/>
                <a:uLnTx/>
                <a:uFillTx/>
                <a:latin typeface="Segoe UI"/>
                <a:ea typeface="+mn-ea"/>
                <a:cs typeface="+mn-cs"/>
              </a:rPr>
              <a:t>.NET has the best of breed solutions for all modern workloads</a:t>
            </a:r>
          </a:p>
        </p:txBody>
      </p:sp>
    </p:spTree>
    <p:extLst>
      <p:ext uri="{BB962C8B-B14F-4D97-AF65-F5344CB8AC3E}">
        <p14:creationId xmlns:p14="http://schemas.microsoft.com/office/powerpoint/2010/main" val="1699763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125E-6 0.00417 L -3.125E-6 0.15903 " pathEditMode="relative" rAng="0" ptsTypes="AA">
                                      <p:cBhvr>
                                        <p:cTn id="6" dur="2000" fill="hold"/>
                                        <p:tgtEl>
                                          <p:spTgt spid="3"/>
                                        </p:tgtEl>
                                        <p:attrNameLst>
                                          <p:attrName>ppt_x</p:attrName>
                                          <p:attrName>ppt_y</p:attrName>
                                        </p:attrNameLst>
                                      </p:cBhvr>
                                      <p:rCtr x="0" y="7731"/>
                                    </p:animMotion>
                                  </p:childTnLst>
                                </p:cTn>
                              </p:par>
                              <p:par>
                                <p:cTn id="7" presetID="42" presetClass="path" presetSubtype="0" accel="50000" decel="50000" fill="hold" grpId="0" nodeType="withEffect">
                                  <p:stCondLst>
                                    <p:cond delay="0"/>
                                  </p:stCondLst>
                                  <p:childTnLst>
                                    <p:animMotion origin="layout" path="M -3.125E-6 -0.00694 L -3.125E-6 -0.15995 " pathEditMode="relative" rAng="0" ptsTypes="AA">
                                      <p:cBhvr>
                                        <p:cTn id="8" dur="2000" fill="hold"/>
                                        <p:tgtEl>
                                          <p:spTgt spid="7"/>
                                        </p:tgtEl>
                                        <p:attrNameLst>
                                          <p:attrName>ppt_x</p:attrName>
                                          <p:attrName>ppt_y</p:attrName>
                                        </p:attrNameLst>
                                      </p:cBhvr>
                                      <p:rCtr x="0" y="-7662"/>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P spid="9" grpId="0" animBg="1"/>
      <p:bldP spid="11"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901517"/>
          </a:xfrm>
        </p:spPr>
        <p:txBody>
          <a:bodyPr/>
          <a:lstStyle/>
          <a:p>
            <a:pPr marL="335915" indent="-335915"/>
            <a:r>
              <a:rPr lang="en-US" sz="3200" dirty="0"/>
              <a:t>Supports all .NET application types</a:t>
            </a:r>
          </a:p>
          <a:p>
            <a:pPr marL="335915" indent="-335915"/>
            <a:r>
              <a:rPr lang="en-US" sz="3200" dirty="0"/>
              <a:t>Evolution of .NET Core, adding the best of Mono into one unified platform</a:t>
            </a:r>
            <a:endParaRPr lang="en-US" sz="3200" dirty="0">
              <a:cs typeface="Segoe UI Light"/>
            </a:endParaRPr>
          </a:p>
          <a:p>
            <a:pPr marL="564515" lvl="1" indent="-335915"/>
            <a:r>
              <a:rPr lang="en-US" sz="2400" dirty="0"/>
              <a:t>One BCL implementation, still adheres to .NET Standard</a:t>
            </a:r>
            <a:endParaRPr lang="en-US" sz="2400" dirty="0">
              <a:cs typeface="Segoe UI Light"/>
            </a:endParaRPr>
          </a:p>
          <a:p>
            <a:pPr marL="564515" lvl="1" indent="-335915"/>
            <a:r>
              <a:rPr lang="en-US" sz="2400" dirty="0">
                <a:cs typeface="Segoe UI Light"/>
              </a:rPr>
              <a:t>One toolchain (SDK style projects)</a:t>
            </a:r>
          </a:p>
          <a:p>
            <a:pPr marL="564515" lvl="1" indent="-335915"/>
            <a:r>
              <a:rPr lang="en-US" sz="2400" dirty="0">
                <a:cs typeface="Segoe UI Light"/>
              </a:rPr>
              <a:t>Both Just-in-Time (JIT) and native models supported</a:t>
            </a:r>
          </a:p>
          <a:p>
            <a:pPr marL="564515" lvl="1" indent="-335915"/>
            <a:r>
              <a:rPr lang="en-US" sz="2400" dirty="0">
                <a:cs typeface="Segoe UI Light"/>
              </a:rPr>
              <a:t>Interop with Java and Swift</a:t>
            </a:r>
          </a:p>
          <a:p>
            <a:endParaRPr lang="en-US" dirty="0"/>
          </a:p>
        </p:txBody>
      </p:sp>
      <p:sp>
        <p:nvSpPr>
          <p:cNvPr id="3" name="Title 2"/>
          <p:cNvSpPr>
            <a:spLocks noGrp="1"/>
          </p:cNvSpPr>
          <p:nvPr>
            <p:ph type="title"/>
          </p:nvPr>
        </p:nvSpPr>
        <p:spPr/>
        <p:txBody>
          <a:bodyPr/>
          <a:lstStyle/>
          <a:p>
            <a:r>
              <a:rPr lang="en-US" dirty="0"/>
              <a:t>.NET 5 to .NET 6 “wave”</a:t>
            </a:r>
          </a:p>
        </p:txBody>
      </p:sp>
    </p:spTree>
    <p:extLst>
      <p:ext uri="{BB962C8B-B14F-4D97-AF65-F5344CB8AC3E}">
        <p14:creationId xmlns:p14="http://schemas.microsoft.com/office/powerpoint/2010/main" val="250397224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.NET - a unified platform</a:t>
            </a:r>
          </a:p>
        </p:txBody>
      </p:sp>
      <p:grpSp>
        <p:nvGrpSpPr>
          <p:cNvPr id="4" name="Group 3">
            <a:extLst>
              <a:ext uri="{FF2B5EF4-FFF2-40B4-BE49-F238E27FC236}">
                <a16:creationId xmlns:a16="http://schemas.microsoft.com/office/drawing/2014/main" id="{BF3C05F6-5643-4514-9015-EADA69635388}"/>
              </a:ext>
            </a:extLst>
          </p:cNvPr>
          <p:cNvGrpSpPr/>
          <p:nvPr/>
        </p:nvGrpSpPr>
        <p:grpSpPr>
          <a:xfrm>
            <a:off x="524899" y="3767206"/>
            <a:ext cx="8734364" cy="2495656"/>
            <a:chOff x="473522" y="2957809"/>
            <a:chExt cx="8438903" cy="3077297"/>
          </a:xfrm>
        </p:grpSpPr>
        <p:grpSp>
          <p:nvGrpSpPr>
            <p:cNvPr id="5" name="Group 4">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7" name="Group 6">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9" name="TextBox 8"/>
                <p:cNvSpPr txBox="1"/>
                <p:nvPr/>
              </p:nvSpPr>
              <p:spPr>
                <a:xfrm>
                  <a:off x="474924" y="2957810"/>
                  <a:ext cx="9253607" cy="3077297"/>
                </a:xfrm>
                <a:prstGeom prst="rect">
                  <a:avLst/>
                </a:prstGeom>
                <a:solidFill>
                  <a:schemeClr val="tx2">
                    <a:lumMod val="75000"/>
                  </a:schemeClr>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0" name="TextBox 9"/>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11" name="TextBox 10"/>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12" name="TextBox 11"/>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13" name="TextBox 12"/>
                <p:cNvSpPr txBox="1"/>
                <p:nvPr/>
              </p:nvSpPr>
              <p:spPr>
                <a:xfrm>
                  <a:off x="532406" y="3480417"/>
                  <a:ext cx="9162736" cy="1149498"/>
                </a:xfrm>
                <a:prstGeom prst="rect">
                  <a:avLst/>
                </a:prstGeom>
              </p:spPr>
              <p:style>
                <a:lnRef idx="3">
                  <a:schemeClr val="lt1"/>
                </a:lnRef>
                <a:fillRef idx="1">
                  <a:schemeClr val="accent1"/>
                </a:fillRef>
                <a:effectRef idx="1">
                  <a:schemeClr val="accent1"/>
                </a:effectRef>
                <a:fontRef idx="minor">
                  <a:schemeClr val="lt1"/>
                </a:fontRef>
              </p:style>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5 </a:t>
                  </a:r>
                  <a:endParaRPr kumimoji="0" lang="en-US" sz="2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4" name="Rectangle 13"/>
                <p:cNvSpPr/>
                <p:nvPr/>
              </p:nvSpPr>
              <p:spPr>
                <a:xfrm>
                  <a:off x="549899" y="4949462"/>
                  <a:ext cx="9162736" cy="395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8" name="Rectangle 7"/>
              <p:cNvSpPr/>
              <p:nvPr/>
            </p:nvSpPr>
            <p:spPr>
              <a:xfrm>
                <a:off x="431235" y="3774150"/>
                <a:ext cx="9253607" cy="352942"/>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E6E6E6">
                        <a:lumMod val="75000"/>
                      </a:srgbClr>
                    </a:solidFill>
                    <a:effectLst/>
                    <a:uLnTx/>
                    <a:uFillTx/>
                    <a:latin typeface="Segoe UI Semibold" panose="020B0702040204020203" pitchFamily="34" charset="0"/>
                    <a:ea typeface="+mn-ea"/>
                    <a:cs typeface="Segoe UI Semibold" panose="020B0702040204020203" pitchFamily="34" charset="0"/>
                  </a:rPr>
                  <a:t>.NET STANDARD</a:t>
                </a:r>
              </a:p>
            </p:txBody>
          </p:sp>
        </p:grpSp>
        <p:sp>
          <p:nvSpPr>
            <p:cNvPr id="6" name="TextBox 5"/>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grpSp>
        <p:nvGrpSpPr>
          <p:cNvPr id="15" name="Group 14">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a:solidFill>
            <a:srgbClr val="002060"/>
          </a:solidFill>
        </p:grpSpPr>
        <p:sp>
          <p:nvSpPr>
            <p:cNvPr id="16" name="Rectangle 1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C5876029-CCF1-4E08-9032-031E9B70A6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18" name="TextBox 17">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19" name="Group 18">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20" name="Rectangle 19">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20">
              <a:extLst>
                <a:ext uri="{FF2B5EF4-FFF2-40B4-BE49-F238E27FC236}">
                  <a16:creationId xmlns:a16="http://schemas.microsoft.com/office/drawing/2014/main" id="{B5A882F9-C74B-4EA9-B745-829AB8418E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22" name="TextBox 21">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23" name="Group 22">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24" name="Rectangle 23">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CF116E44-5D20-4CEF-B373-368C5EF7B8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26" name="TextBox 25">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27" name="Group 26">
            <a:extLst>
              <a:ext uri="{FF2B5EF4-FFF2-40B4-BE49-F238E27FC236}">
                <a16:creationId xmlns:a16="http://schemas.microsoft.com/office/drawing/2014/main" id="{70412CE5-D295-4B57-B5FE-59B97DADA428}"/>
              </a:ext>
            </a:extLst>
          </p:cNvPr>
          <p:cNvGrpSpPr/>
          <p:nvPr/>
        </p:nvGrpSpPr>
        <p:grpSpPr>
          <a:xfrm>
            <a:off x="4265022" y="1683300"/>
            <a:ext cx="1250398" cy="2075960"/>
            <a:chOff x="5329311" y="1899137"/>
            <a:chExt cx="1664676" cy="2597403"/>
          </a:xfrm>
          <a:solidFill>
            <a:srgbClr val="9B4F96"/>
          </a:solidFill>
        </p:grpSpPr>
        <p:sp>
          <p:nvSpPr>
            <p:cNvPr id="28" name="Rectangle 27">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5B056F02-3C52-4132-BC71-7042F97693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30" name="TextBox 29">
              <a:extLst>
                <a:ext uri="{FF2B5EF4-FFF2-40B4-BE49-F238E27FC236}">
                  <a16:creationId xmlns:a16="http://schemas.microsoft.com/office/drawing/2014/main" id="{9BD40E6E-DBF8-4A45-8364-33C179C73747}"/>
                </a:ext>
              </a:extLst>
            </p:cNvPr>
            <p:cNvSpPr txBox="1"/>
            <p:nvPr/>
          </p:nvSpPr>
          <p:spPr>
            <a:xfrm>
              <a:off x="5368868" y="3143062"/>
              <a:ext cx="1606828"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1" name="Group 30">
            <a:extLst>
              <a:ext uri="{FF2B5EF4-FFF2-40B4-BE49-F238E27FC236}">
                <a16:creationId xmlns:a16="http://schemas.microsoft.com/office/drawing/2014/main" id="{23A90A75-B43C-43CF-B447-C771D99483E1}"/>
              </a:ext>
            </a:extLst>
          </p:cNvPr>
          <p:cNvGrpSpPr/>
          <p:nvPr/>
        </p:nvGrpSpPr>
        <p:grpSpPr>
          <a:xfrm>
            <a:off x="5515626" y="1683299"/>
            <a:ext cx="1250398" cy="2075960"/>
            <a:chOff x="6993205" y="1899137"/>
            <a:chExt cx="1664677" cy="2597403"/>
          </a:xfrm>
          <a:solidFill>
            <a:srgbClr val="BAD80A"/>
          </a:solidFill>
        </p:grpSpPr>
        <p:sp>
          <p:nvSpPr>
            <p:cNvPr id="32" name="Rectangle 31">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32">
              <a:extLst>
                <a:ext uri="{FF2B5EF4-FFF2-40B4-BE49-F238E27FC236}">
                  <a16:creationId xmlns:a16="http://schemas.microsoft.com/office/drawing/2014/main" id="{DACDF4D9-60FA-496D-9F40-28C040467B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34" name="TextBox 33">
              <a:extLst>
                <a:ext uri="{FF2B5EF4-FFF2-40B4-BE49-F238E27FC236}">
                  <a16:creationId xmlns:a16="http://schemas.microsoft.com/office/drawing/2014/main" id="{F04F433F-874A-4816-8A9D-DC8E6FF0041A}"/>
                </a:ext>
              </a:extLst>
            </p:cNvPr>
            <p:cNvSpPr txBox="1"/>
            <p:nvPr/>
          </p:nvSpPr>
          <p:spPr>
            <a:xfrm>
              <a:off x="7024097" y="3143061"/>
              <a:ext cx="1606875"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5" name="Group 34">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36" name="Rectangle 35">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 name="Picture 36">
              <a:extLst>
                <a:ext uri="{FF2B5EF4-FFF2-40B4-BE49-F238E27FC236}">
                  <a16:creationId xmlns:a16="http://schemas.microsoft.com/office/drawing/2014/main" id="{B36388E8-0BF6-4A9B-AE51-94F2AAF692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38" name="TextBox 37">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9" name="Group 38">
            <a:extLst>
              <a:ext uri="{FF2B5EF4-FFF2-40B4-BE49-F238E27FC236}">
                <a16:creationId xmlns:a16="http://schemas.microsoft.com/office/drawing/2014/main" id="{1D15C79E-B654-402A-9083-E917EC5AF3BF}"/>
              </a:ext>
            </a:extLst>
          </p:cNvPr>
          <p:cNvGrpSpPr/>
          <p:nvPr/>
        </p:nvGrpSpPr>
        <p:grpSpPr>
          <a:xfrm>
            <a:off x="8010511" y="1683299"/>
            <a:ext cx="1250398" cy="2075960"/>
            <a:chOff x="10320997" y="1899137"/>
            <a:chExt cx="1664677" cy="2597403"/>
          </a:xfrm>
          <a:solidFill>
            <a:srgbClr val="FF0000"/>
          </a:solidFill>
        </p:grpSpPr>
        <p:sp>
          <p:nvSpPr>
            <p:cNvPr id="40" name="Rectangle 39">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 name="Picture 40">
              <a:extLst>
                <a:ext uri="{FF2B5EF4-FFF2-40B4-BE49-F238E27FC236}">
                  <a16:creationId xmlns:a16="http://schemas.microsoft.com/office/drawing/2014/main" id="{8D7E4B8A-9B8E-45B4-BE9D-7A26A0597D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42" name="TextBox 41">
              <a:extLst>
                <a:ext uri="{FF2B5EF4-FFF2-40B4-BE49-F238E27FC236}">
                  <a16:creationId xmlns:a16="http://schemas.microsoft.com/office/drawing/2014/main" id="{2D4ACADA-BCA3-42F7-9644-31D2ACA5B3BB}"/>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3" name="TextBox 42">
            <a:extLst>
              <a:ext uri="{FF2B5EF4-FFF2-40B4-BE49-F238E27FC236}">
                <a16:creationId xmlns:a16="http://schemas.microsoft.com/office/drawing/2014/main" id="{076346F8-3572-4340-A57F-2D381FB35FC3}"/>
              </a:ext>
            </a:extLst>
          </p:cNvPr>
          <p:cNvSpPr txBox="1"/>
          <p:nvPr/>
        </p:nvSpPr>
        <p:spPr>
          <a:xfrm>
            <a:off x="506132" y="2852682"/>
            <a:ext cx="1311641" cy="88562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WPF</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Windows forms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UWP</a:t>
            </a:r>
          </a:p>
        </p:txBody>
      </p:sp>
      <p:sp>
        <p:nvSpPr>
          <p:cNvPr id="44" name="TextBox 43">
            <a:extLst>
              <a:ext uri="{FF2B5EF4-FFF2-40B4-BE49-F238E27FC236}">
                <a16:creationId xmlns:a16="http://schemas.microsoft.com/office/drawing/2014/main" id="{DECF3675-BB06-48FE-A702-51F8BABC2391}"/>
              </a:ext>
            </a:extLst>
          </p:cNvPr>
          <p:cNvSpPr txBox="1"/>
          <p:nvPr/>
        </p:nvSpPr>
        <p:spPr>
          <a:xfrm>
            <a:off x="1794064" y="2861479"/>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ASP.NET</a:t>
            </a:r>
          </a:p>
        </p:txBody>
      </p:sp>
      <p:sp>
        <p:nvSpPr>
          <p:cNvPr id="45" name="TextBox 44">
            <a:extLst>
              <a:ext uri="{FF2B5EF4-FFF2-40B4-BE49-F238E27FC236}">
                <a16:creationId xmlns:a16="http://schemas.microsoft.com/office/drawing/2014/main" id="{C3846E2D-1604-4C02-93EC-ADFC7C5F9CA7}"/>
              </a:ext>
            </a:extLst>
          </p:cNvPr>
          <p:cNvSpPr txBox="1"/>
          <p:nvPr/>
        </p:nvSpPr>
        <p:spPr>
          <a:xfrm>
            <a:off x="4301720" y="2869973"/>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Xamarin</a:t>
            </a:r>
          </a:p>
        </p:txBody>
      </p:sp>
      <p:sp>
        <p:nvSpPr>
          <p:cNvPr id="46" name="TextBox 45">
            <a:extLst>
              <a:ext uri="{FF2B5EF4-FFF2-40B4-BE49-F238E27FC236}">
                <a16:creationId xmlns:a16="http://schemas.microsoft.com/office/drawing/2014/main" id="{906B5DE8-E2A9-42C5-B175-7BBCEEA18A1B}"/>
              </a:ext>
            </a:extLst>
          </p:cNvPr>
          <p:cNvSpPr txBox="1"/>
          <p:nvPr/>
        </p:nvSpPr>
        <p:spPr>
          <a:xfrm>
            <a:off x="5511771" y="2880516"/>
            <a:ext cx="1227952"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Unity</a:t>
            </a:r>
          </a:p>
        </p:txBody>
      </p:sp>
      <p:sp>
        <p:nvSpPr>
          <p:cNvPr id="47" name="TextBox 46">
            <a:extLst>
              <a:ext uri="{FF2B5EF4-FFF2-40B4-BE49-F238E27FC236}">
                <a16:creationId xmlns:a16="http://schemas.microsoft.com/office/drawing/2014/main" id="{B380F2DC-4682-4EB6-BD5C-4C8FFDC8A5E7}"/>
              </a:ext>
            </a:extLst>
          </p:cNvPr>
          <p:cNvSpPr txBox="1"/>
          <p:nvPr/>
        </p:nvSpPr>
        <p:spPr>
          <a:xfrm>
            <a:off x="2987344" y="2869973"/>
            <a:ext cx="1251270"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a:t>
            </a:r>
          </a:p>
        </p:txBody>
      </p:sp>
      <p:sp>
        <p:nvSpPr>
          <p:cNvPr id="48" name="TextBox 47">
            <a:extLst>
              <a:ext uri="{FF2B5EF4-FFF2-40B4-BE49-F238E27FC236}">
                <a16:creationId xmlns:a16="http://schemas.microsoft.com/office/drawing/2014/main" id="{D752381A-43A4-4608-90AC-7E082D86E1A0}"/>
              </a:ext>
            </a:extLst>
          </p:cNvPr>
          <p:cNvSpPr txBox="1"/>
          <p:nvPr/>
        </p:nvSpPr>
        <p:spPr>
          <a:xfrm>
            <a:off x="6754907" y="2845184"/>
            <a:ext cx="1227952"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ARM32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ARM64</a:t>
            </a:r>
          </a:p>
        </p:txBody>
      </p:sp>
      <p:sp>
        <p:nvSpPr>
          <p:cNvPr id="49" name="TextBox 48">
            <a:extLst>
              <a:ext uri="{FF2B5EF4-FFF2-40B4-BE49-F238E27FC236}">
                <a16:creationId xmlns:a16="http://schemas.microsoft.com/office/drawing/2014/main" id="{AA95874C-89F3-4B8C-B4E5-DAAEF0D02193}"/>
              </a:ext>
            </a:extLst>
          </p:cNvPr>
          <p:cNvSpPr txBox="1"/>
          <p:nvPr/>
        </p:nvSpPr>
        <p:spPr>
          <a:xfrm>
            <a:off x="8023942" y="2852682"/>
            <a:ext cx="1227952" cy="8086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ML.NET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.NET for Apache Spark</a:t>
            </a:r>
          </a:p>
        </p:txBody>
      </p:sp>
      <p:grpSp>
        <p:nvGrpSpPr>
          <p:cNvPr id="51" name="Group 50">
            <a:extLst>
              <a:ext uri="{FF2B5EF4-FFF2-40B4-BE49-F238E27FC236}">
                <a16:creationId xmlns:a16="http://schemas.microsoft.com/office/drawing/2014/main" id="{31AE2A07-668A-4BC6-8C10-97B68D19DC82}"/>
              </a:ext>
            </a:extLst>
          </p:cNvPr>
          <p:cNvGrpSpPr/>
          <p:nvPr/>
        </p:nvGrpSpPr>
        <p:grpSpPr>
          <a:xfrm>
            <a:off x="9273271" y="1683299"/>
            <a:ext cx="2357651" cy="4579563"/>
            <a:chOff x="9273271" y="1683299"/>
            <a:chExt cx="2357651" cy="4579563"/>
          </a:xfrm>
        </p:grpSpPr>
        <p:grpSp>
          <p:nvGrpSpPr>
            <p:cNvPr id="50" name="Group 49">
              <a:extLst>
                <a:ext uri="{FF2B5EF4-FFF2-40B4-BE49-F238E27FC236}">
                  <a16:creationId xmlns:a16="http://schemas.microsoft.com/office/drawing/2014/main" id="{724766AD-C6A7-4F63-A3E1-0DCA92453930}"/>
                </a:ext>
              </a:extLst>
            </p:cNvPr>
            <p:cNvGrpSpPr/>
            <p:nvPr/>
          </p:nvGrpSpPr>
          <p:grpSpPr>
            <a:xfrm>
              <a:off x="9273271" y="1683299"/>
              <a:ext cx="2357651" cy="4579563"/>
              <a:chOff x="9273271" y="1683299"/>
              <a:chExt cx="2357651" cy="4579563"/>
            </a:xfrm>
          </p:grpSpPr>
          <p:grpSp>
            <p:nvGrpSpPr>
              <p:cNvPr id="54" name="Group 53">
                <a:extLst>
                  <a:ext uri="{FF2B5EF4-FFF2-40B4-BE49-F238E27FC236}">
                    <a16:creationId xmlns:a16="http://schemas.microsoft.com/office/drawing/2014/main" id="{473B3872-481B-46B5-894C-3AEDEBE66CF6}"/>
                  </a:ext>
                </a:extLst>
              </p:cNvPr>
              <p:cNvGrpSpPr/>
              <p:nvPr/>
            </p:nvGrpSpPr>
            <p:grpSpPr>
              <a:xfrm>
                <a:off x="9273271" y="1683299"/>
                <a:ext cx="2357651" cy="4579563"/>
                <a:chOff x="9635245" y="1367247"/>
                <a:chExt cx="1927041" cy="5195531"/>
              </a:xfrm>
            </p:grpSpPr>
            <p:grpSp>
              <p:nvGrpSpPr>
                <p:cNvPr id="56" name="Group 55">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2" name="Rectangle 61">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3" name="TextBox 62">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57" name="TextBox 56">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58" name="TextBox 57">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COMMAND LINE INTERFACE</a:t>
                  </a:r>
                </a:p>
              </p:txBody>
            </p:sp>
            <p:pic>
              <p:nvPicPr>
                <p:cNvPr id="59" name="Picture 58">
                  <a:extLst>
                    <a:ext uri="{FF2B5EF4-FFF2-40B4-BE49-F238E27FC236}">
                      <a16:creationId xmlns:a16="http://schemas.microsoft.com/office/drawing/2014/main" id="{7F657A89-710B-4935-A7AC-C59AADBC39B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28267" y="5382668"/>
                  <a:ext cx="424982" cy="524549"/>
                </a:xfrm>
                <a:prstGeom prst="rect">
                  <a:avLst/>
                </a:prstGeom>
              </p:spPr>
            </p:pic>
            <p:sp>
              <p:nvSpPr>
                <p:cNvPr id="60" name="TextBox 59">
                  <a:extLst>
                    <a:ext uri="{FF2B5EF4-FFF2-40B4-BE49-F238E27FC236}">
                      <a16:creationId xmlns:a16="http://schemas.microsoft.com/office/drawing/2014/main" id="{59972DB0-D3D3-45BD-A2F3-A7DEF145CF13}"/>
                    </a:ext>
                  </a:extLst>
                </p:cNvPr>
                <p:cNvSpPr txBox="1"/>
                <p:nvPr/>
              </p:nvSpPr>
              <p:spPr>
                <a:xfrm>
                  <a:off x="9981394" y="2670072"/>
                  <a:ext cx="1266125" cy="611036"/>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a:t>
                  </a:r>
                </a:p>
              </p:txBody>
            </p:sp>
            <p:sp>
              <p:nvSpPr>
                <p:cNvPr id="61" name="TextBox 60">
                  <a:extLst>
                    <a:ext uri="{FF2B5EF4-FFF2-40B4-BE49-F238E27FC236}">
                      <a16:creationId xmlns:a16="http://schemas.microsoft.com/office/drawing/2014/main" id="{3EE777E9-9416-4AF3-8CE6-F9CBE1EDC735}"/>
                    </a:ext>
                  </a:extLst>
                </p:cNvPr>
                <p:cNvSpPr txBox="1"/>
                <p:nvPr/>
              </p:nvSpPr>
              <p:spPr>
                <a:xfrm>
                  <a:off x="9687120" y="3801665"/>
                  <a:ext cx="1854672" cy="611036"/>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FOR MAC</a:t>
                  </a:r>
                </a:p>
              </p:txBody>
            </p:sp>
          </p:grpSp>
          <p:pic>
            <p:nvPicPr>
              <p:cNvPr id="52" name="Graphic 10">
                <a:extLst>
                  <a:ext uri="{FF2B5EF4-FFF2-40B4-BE49-F238E27FC236}">
                    <a16:creationId xmlns:a16="http://schemas.microsoft.com/office/drawing/2014/main" id="{B66ED8C2-1CB4-451B-9E2E-8EF03120F6A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87123" y="2311706"/>
                <a:ext cx="588010" cy="588010"/>
              </a:xfrm>
              <a:prstGeom prst="rect">
                <a:avLst/>
              </a:prstGeom>
            </p:spPr>
          </p:pic>
          <p:pic>
            <p:nvPicPr>
              <p:cNvPr id="53" name="Graphic 11">
                <a:extLst>
                  <a:ext uri="{FF2B5EF4-FFF2-40B4-BE49-F238E27FC236}">
                    <a16:creationId xmlns:a16="http://schemas.microsoft.com/office/drawing/2014/main" id="{16A0C581-5D9C-466E-B578-A5583E61257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25748" y="3249407"/>
                <a:ext cx="720702" cy="720702"/>
              </a:xfrm>
              <a:prstGeom prst="rect">
                <a:avLst/>
              </a:prstGeom>
            </p:spPr>
          </p:pic>
        </p:grpSp>
        <p:pic>
          <p:nvPicPr>
            <p:cNvPr id="64" name="Picture 6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64257" y="4246331"/>
              <a:ext cx="633741" cy="633741"/>
            </a:xfrm>
            <a:prstGeom prst="rect">
              <a:avLst/>
            </a:prstGeom>
          </p:spPr>
        </p:pic>
      </p:grpSp>
    </p:spTree>
    <p:extLst>
      <p:ext uri="{BB962C8B-B14F-4D97-AF65-F5344CB8AC3E}">
        <p14:creationId xmlns:p14="http://schemas.microsoft.com/office/powerpoint/2010/main" val="2325293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250"/>
                                        <p:tgtEl>
                                          <p:spTgt spid="43"/>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25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250"/>
                                        <p:tgtEl>
                                          <p:spTgt spid="4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250"/>
                                        <p:tgtEl>
                                          <p:spTgt spid="45"/>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25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250"/>
                                        <p:tgtEl>
                                          <p:spTgt spid="46"/>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25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250"/>
                                        <p:tgtEl>
                                          <p:spTgt spid="47"/>
                                        </p:tgtEl>
                                      </p:cBhvr>
                                    </p:animEffect>
                                  </p:childTnLst>
                                </p:cTn>
                              </p:par>
                            </p:childTnLst>
                          </p:cTn>
                        </p:par>
                        <p:par>
                          <p:cTn id="39" fill="hold">
                            <p:stCondLst>
                              <p:cond delay="1250"/>
                            </p:stCondLst>
                            <p:childTnLst>
                              <p:par>
                                <p:cTn id="40" presetID="10" presetClass="entr" presetSubtype="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250"/>
                                        <p:tgtEl>
                                          <p:spTgt spid="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250"/>
                                        <p:tgtEl>
                                          <p:spTgt spid="48"/>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250"/>
                                        <p:tgtEl>
                                          <p:spTgt spid="3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250"/>
                                        <p:tgtEl>
                                          <p:spTgt spid="49"/>
                                        </p:tgtEl>
                                      </p:cBhvr>
                                    </p:animEffect>
                                  </p:childTnLst>
                                </p:cTn>
                              </p:par>
                            </p:childTnLst>
                          </p:cTn>
                        </p:par>
                        <p:par>
                          <p:cTn id="53" fill="hold">
                            <p:stCondLst>
                              <p:cond delay="1750"/>
                            </p:stCondLst>
                            <p:childTnLst>
                              <p:par>
                                <p:cTn id="54" presetID="10" presetClass="entr" presetSubtype="0" fill="hold" nodeType="after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250"/>
                                        <p:tgtEl>
                                          <p:spTgt spid="4"/>
                                        </p:tgtEl>
                                      </p:cBhvr>
                                    </p:animEffect>
                                  </p:childTnLst>
                                </p:cTn>
                              </p:par>
                              <p:par>
                                <p:cTn id="57" presetID="10"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P spid="48" grpId="0"/>
      <p:bldP spid="4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 Schedule</a:t>
            </a:r>
          </a:p>
        </p:txBody>
      </p:sp>
      <p:sp>
        <p:nvSpPr>
          <p:cNvPr id="4" name="Text Placeholder 1">
            <a:extLst>
              <a:ext uri="{FF2B5EF4-FFF2-40B4-BE49-F238E27FC236}">
                <a16:creationId xmlns:a16="http://schemas.microsoft.com/office/drawing/2014/main" id="{FA9D1495-BD70-420A-9A4F-8DBE90E37993}"/>
              </a:ext>
            </a:extLst>
          </p:cNvPr>
          <p:cNvSpPr txBox="1">
            <a:spLocks/>
          </p:cNvSpPr>
          <p:nvPr/>
        </p:nvSpPr>
        <p:spPr>
          <a:xfrm>
            <a:off x="584200" y="4571320"/>
            <a:ext cx="11018838" cy="57246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solidFill>
                  <a:schemeClr val="tx1"/>
                </a:solidFill>
                <a:latin typeface="+mn-lt"/>
              </a:rPr>
              <a:t>.NET Core 3.1 = Long term support (LTS)</a:t>
            </a:r>
          </a:p>
        </p:txBody>
      </p:sp>
      <p:cxnSp>
        <p:nvCxnSpPr>
          <p:cNvPr id="5" name="Straight Arrow Connector 4">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Oval 5">
            <a:extLst>
              <a:ext uri="{FF2B5EF4-FFF2-40B4-BE49-F238E27FC236}">
                <a16:creationId xmlns:a16="http://schemas.microsoft.com/office/drawing/2014/main" id="{F68AE705-F914-40B3-AE5C-185D60311792}"/>
              </a:ext>
            </a:extLst>
          </p:cNvPr>
          <p:cNvSpPr/>
          <p:nvPr/>
        </p:nvSpPr>
        <p:spPr>
          <a:xfrm>
            <a:off x="897308"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id="{C193663B-974C-48A6-BC5E-BFD0B8F0F387}"/>
              </a:ext>
            </a:extLst>
          </p:cNvPr>
          <p:cNvSpPr/>
          <p:nvPr/>
        </p:nvSpPr>
        <p:spPr>
          <a:xfrm>
            <a:off x="2584855" y="1670635"/>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F2895504-1D26-46FE-BC67-4AA8B10E96F7}"/>
              </a:ext>
            </a:extLst>
          </p:cNvPr>
          <p:cNvSpPr/>
          <p:nvPr/>
        </p:nvSpPr>
        <p:spPr>
          <a:xfrm>
            <a:off x="4270544" y="165980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4DFDEB7E-D543-49AF-A286-FBBFA962C324}"/>
              </a:ext>
            </a:extLst>
          </p:cNvPr>
          <p:cNvSpPr/>
          <p:nvPr/>
        </p:nvSpPr>
        <p:spPr>
          <a:xfrm>
            <a:off x="7634830"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CA9370FF-02D7-4693-B30C-28D4374B1BA0}"/>
              </a:ext>
            </a:extLst>
          </p:cNvPr>
          <p:cNvSpPr/>
          <p:nvPr/>
        </p:nvSpPr>
        <p:spPr>
          <a:xfrm>
            <a:off x="5949140"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1" name="Oval 10">
            <a:extLst>
              <a:ext uri="{FF2B5EF4-FFF2-40B4-BE49-F238E27FC236}">
                <a16:creationId xmlns:a16="http://schemas.microsoft.com/office/drawing/2014/main" id="{098FE434-4AC1-4299-861A-0EADD968AFB8}"/>
              </a:ext>
            </a:extLst>
          </p:cNvPr>
          <p:cNvSpPr/>
          <p:nvPr/>
        </p:nvSpPr>
        <p:spPr>
          <a:xfrm>
            <a:off x="9317657" y="1667740"/>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2" name="TextBox 11">
            <a:extLst>
              <a:ext uri="{FF2B5EF4-FFF2-40B4-BE49-F238E27FC236}">
                <a16:creationId xmlns:a16="http://schemas.microsoft.com/office/drawing/2014/main" id="{4AB915F4-A1FE-47EA-8146-22FF3EC3A85F}"/>
              </a:ext>
            </a:extLst>
          </p:cNvPr>
          <p:cNvSpPr txBox="1"/>
          <p:nvPr/>
        </p:nvSpPr>
        <p:spPr>
          <a:xfrm>
            <a:off x="373242" y="278261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RC</a:t>
            </a:r>
          </a:p>
        </p:txBody>
      </p:sp>
      <p:cxnSp>
        <p:nvCxnSpPr>
          <p:cNvPr id="13" name="Straight Connector 12">
            <a:extLst>
              <a:ext uri="{FF2B5EF4-FFF2-40B4-BE49-F238E27FC236}">
                <a16:creationId xmlns:a16="http://schemas.microsoft.com/office/drawing/2014/main" id="{3273BCCE-50F4-4F0C-95B9-FA7EF878CCEF}"/>
              </a:ext>
            </a:extLst>
          </p:cNvPr>
          <p:cNvCxnSpPr>
            <a:cxnSpLocks/>
            <a:stCxn id="6" idx="4"/>
            <a:endCxn id="12" idx="0"/>
          </p:cNvCxnSpPr>
          <p:nvPr/>
        </p:nvCxnSpPr>
        <p:spPr>
          <a:xfrm>
            <a:off x="1108857" y="2121346"/>
            <a:ext cx="3791" cy="6612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41913FE-2E57-4F76-8393-4212E338E89C}"/>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5" name="Straight Connector 14">
            <a:extLst>
              <a:ext uri="{FF2B5EF4-FFF2-40B4-BE49-F238E27FC236}">
                <a16:creationId xmlns:a16="http://schemas.microsoft.com/office/drawing/2014/main" id="{3AD910AD-BAF8-4702-A600-19B8C0BDE2D6}"/>
              </a:ext>
            </a:extLst>
          </p:cNvPr>
          <p:cNvCxnSpPr>
            <a:cxnSpLocks/>
            <a:stCxn id="7" idx="4"/>
            <a:endCxn id="14"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B0B96E8-AFE9-464F-AFC2-8DEAE2E88F8D}"/>
              </a:ext>
            </a:extLst>
          </p:cNvPr>
          <p:cNvSpPr txBox="1"/>
          <p:nvPr/>
        </p:nvSpPr>
        <p:spPr>
          <a:xfrm>
            <a:off x="3740753" y="2769225"/>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17" name="Straight Connector 16">
            <a:extLst>
              <a:ext uri="{FF2B5EF4-FFF2-40B4-BE49-F238E27FC236}">
                <a16:creationId xmlns:a16="http://schemas.microsoft.com/office/drawing/2014/main" id="{8DA02A97-9746-4479-9E0C-14ACB856DB56}"/>
              </a:ext>
            </a:extLst>
          </p:cNvPr>
          <p:cNvCxnSpPr>
            <a:cxnSpLocks/>
            <a:stCxn id="8" idx="4"/>
            <a:endCxn id="16"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74C711B2-7F79-4E3E-925B-3A3D3514C277}"/>
              </a:ext>
            </a:extLst>
          </p:cNvPr>
          <p:cNvSpPr/>
          <p:nvPr/>
        </p:nvSpPr>
        <p:spPr>
          <a:xfrm>
            <a:off x="10999116"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9" name="TextBox 18">
            <a:extLst>
              <a:ext uri="{FF2B5EF4-FFF2-40B4-BE49-F238E27FC236}">
                <a16:creationId xmlns:a16="http://schemas.microsoft.com/office/drawing/2014/main" id="{8E86EAC8-FA42-4B85-977C-BD1DEBC17DD6}"/>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20" name="Straight Connector 19">
            <a:extLst>
              <a:ext uri="{FF2B5EF4-FFF2-40B4-BE49-F238E27FC236}">
                <a16:creationId xmlns:a16="http://schemas.microsoft.com/office/drawing/2014/main" id="{720309C1-E35A-4C6A-AF68-E388182BED60}"/>
              </a:ext>
            </a:extLst>
          </p:cNvPr>
          <p:cNvCxnSpPr>
            <a:cxnSpLocks/>
            <a:stCxn id="10" idx="4"/>
            <a:endCxn id="19"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6DC9229-80F3-4B1F-9616-7D5F69D69E29}"/>
              </a:ext>
            </a:extLst>
          </p:cNvPr>
          <p:cNvSpPr txBox="1"/>
          <p:nvPr/>
        </p:nvSpPr>
        <p:spPr>
          <a:xfrm>
            <a:off x="710181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22" name="Straight Connector 21">
            <a:extLst>
              <a:ext uri="{FF2B5EF4-FFF2-40B4-BE49-F238E27FC236}">
                <a16:creationId xmlns:a16="http://schemas.microsoft.com/office/drawing/2014/main" id="{E03D1A2D-D20C-450D-AF65-BB54DF202361}"/>
              </a:ext>
            </a:extLst>
          </p:cNvPr>
          <p:cNvCxnSpPr>
            <a:cxnSpLocks/>
            <a:stCxn id="9" idx="4"/>
            <a:endCxn id="21"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1E5FF5E-B26E-4C81-AB70-EF21C8CDFBC2}"/>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24" name="Straight Connector 23">
            <a:extLst>
              <a:ext uri="{FF2B5EF4-FFF2-40B4-BE49-F238E27FC236}">
                <a16:creationId xmlns:a16="http://schemas.microsoft.com/office/drawing/2014/main" id="{2E1932D2-0037-4AC9-9E88-F20364BA0FFB}"/>
              </a:ext>
            </a:extLst>
          </p:cNvPr>
          <p:cNvCxnSpPr>
            <a:cxnSpLocks/>
            <a:stCxn id="11" idx="4"/>
            <a:endCxn id="23"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7493468-D54C-4E85-A0F1-07B5758996B1}"/>
              </a:ext>
            </a:extLst>
          </p:cNvPr>
          <p:cNvSpPr txBox="1"/>
          <p:nvPr/>
        </p:nvSpPr>
        <p:spPr>
          <a:xfrm>
            <a:off x="1047642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26" name="Straight Connector 25">
            <a:extLst>
              <a:ext uri="{FF2B5EF4-FFF2-40B4-BE49-F238E27FC236}">
                <a16:creationId xmlns:a16="http://schemas.microsoft.com/office/drawing/2014/main" id="{83FFA1D2-986C-46C7-B842-D5FBA0BCEDBC}"/>
              </a:ext>
            </a:extLst>
          </p:cNvPr>
          <p:cNvCxnSpPr>
            <a:cxnSpLocks/>
            <a:stCxn id="18" idx="4"/>
            <a:endCxn id="25" idx="0"/>
          </p:cNvCxnSpPr>
          <p:nvPr/>
        </p:nvCxnSpPr>
        <p:spPr>
          <a:xfrm>
            <a:off x="11210665" y="2121346"/>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 Placeholder 1">
            <a:extLst>
              <a:ext uri="{FF2B5EF4-FFF2-40B4-BE49-F238E27FC236}">
                <a16:creationId xmlns:a16="http://schemas.microsoft.com/office/drawing/2014/main" id="{FA9D1495-BD70-420A-9A4F-8DBE90E37993}"/>
              </a:ext>
            </a:extLst>
          </p:cNvPr>
          <p:cNvSpPr txBox="1">
            <a:spLocks/>
          </p:cNvSpPr>
          <p:nvPr/>
        </p:nvSpPr>
        <p:spPr>
          <a:xfrm>
            <a:off x="584200" y="5044626"/>
            <a:ext cx="11018838" cy="152041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sz="2800" dirty="0">
                <a:solidFill>
                  <a:schemeClr val="tx1"/>
                </a:solidFill>
                <a:latin typeface="Segoe UI" panose="020B0502040204020203" pitchFamily="34" charset="0"/>
              </a:rPr>
              <a:t>.NET 5.0 release in November 2020</a:t>
            </a:r>
          </a:p>
          <a:p>
            <a:pPr>
              <a:defRPr/>
            </a:pPr>
            <a:r>
              <a:rPr lang="en-US" sz="2800" dirty="0">
                <a:solidFill>
                  <a:schemeClr val="tx1"/>
                </a:solidFill>
                <a:latin typeface="Segoe UI" panose="020B0502040204020203" pitchFamily="34" charset="0"/>
              </a:rPr>
              <a:t>Major releases every year, LTS for even numbered releases</a:t>
            </a:r>
          </a:p>
          <a:p>
            <a:pPr>
              <a:defRPr/>
            </a:pPr>
            <a:r>
              <a:rPr lang="en-US" sz="2800" dirty="0">
                <a:solidFill>
                  <a:schemeClr val="tx1"/>
                </a:solidFill>
                <a:latin typeface="Segoe UI" panose="020B0502040204020203" pitchFamily="34" charset="0"/>
              </a:rPr>
              <a:t>Predictable schedule, minor releases if needed</a:t>
            </a:r>
          </a:p>
        </p:txBody>
      </p:sp>
    </p:spTree>
    <p:extLst>
      <p:ext uri="{BB962C8B-B14F-4D97-AF65-F5344CB8AC3E}">
        <p14:creationId xmlns:p14="http://schemas.microsoft.com/office/powerpoint/2010/main" val="1784276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anim calcmode="lin" valueType="num">
                                      <p:cBhvr>
                                        <p:cTn id="11" dur="500" fill="hold"/>
                                        <p:tgtEl>
                                          <p:spTgt spid="12"/>
                                        </p:tgtEl>
                                        <p:attrNameLst>
                                          <p:attrName>ppt_x</p:attrName>
                                        </p:attrNameLst>
                                      </p:cBhvr>
                                      <p:tavLst>
                                        <p:tav tm="0">
                                          <p:val>
                                            <p:strVal val="#ppt_x"/>
                                          </p:val>
                                        </p:tav>
                                        <p:tav tm="100000">
                                          <p:val>
                                            <p:strVal val="#ppt_x"/>
                                          </p:val>
                                        </p:tav>
                                      </p:tavLst>
                                    </p:anim>
                                    <p:anim calcmode="lin" valueType="num">
                                      <p:cBhvr>
                                        <p:cTn id="12" dur="500" fill="hold"/>
                                        <p:tgtEl>
                                          <p:spTgt spid="12"/>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anim calcmode="lin" valueType="num">
                                      <p:cBhvr>
                                        <p:cTn id="33" dur="500" fill="hold"/>
                                        <p:tgtEl>
                                          <p:spTgt spid="16"/>
                                        </p:tgtEl>
                                        <p:attrNameLst>
                                          <p:attrName>ppt_x</p:attrName>
                                        </p:attrNameLst>
                                      </p:cBhvr>
                                      <p:tavLst>
                                        <p:tav tm="0">
                                          <p:val>
                                            <p:strVal val="#ppt_x"/>
                                          </p:val>
                                        </p:tav>
                                        <p:tav tm="100000">
                                          <p:val>
                                            <p:strVal val="#ppt_x"/>
                                          </p:val>
                                        </p:tav>
                                      </p:tavLst>
                                    </p:anim>
                                    <p:anim calcmode="lin" valueType="num">
                                      <p:cBhvr>
                                        <p:cTn id="34" dur="500" fill="hold"/>
                                        <p:tgtEl>
                                          <p:spTgt spid="16"/>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up)">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0" end="0"/>
                                            </p:txEl>
                                          </p:spTgt>
                                        </p:tgtEl>
                                        <p:attrNameLst>
                                          <p:attrName>style.visibility</p:attrName>
                                        </p:attrNameLst>
                                      </p:cBhvr>
                                      <p:to>
                                        <p:strVal val="visible"/>
                                      </p:to>
                                    </p:set>
                                    <p:animEffect transition="in" filter="fade">
                                      <p:cBhvr>
                                        <p:cTn id="40" dur="500"/>
                                        <p:tgtEl>
                                          <p:spTgt spid="4">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42"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anim calcmode="lin" valueType="num">
                                      <p:cBhvr>
                                        <p:cTn id="48" dur="500" fill="hold"/>
                                        <p:tgtEl>
                                          <p:spTgt spid="19"/>
                                        </p:tgtEl>
                                        <p:attrNameLst>
                                          <p:attrName>ppt_x</p:attrName>
                                        </p:attrNameLst>
                                      </p:cBhvr>
                                      <p:tavLst>
                                        <p:tav tm="0">
                                          <p:val>
                                            <p:strVal val="#ppt_x"/>
                                          </p:val>
                                        </p:tav>
                                        <p:tav tm="100000">
                                          <p:val>
                                            <p:strVal val="#ppt_x"/>
                                          </p:val>
                                        </p:tav>
                                      </p:tavLst>
                                    </p:anim>
                                    <p:anim calcmode="lin" valueType="num">
                                      <p:cBhvr>
                                        <p:cTn id="49" dur="500" fill="hold"/>
                                        <p:tgtEl>
                                          <p:spTgt spid="19"/>
                                        </p:tgtEl>
                                        <p:attrNameLst>
                                          <p:attrName>ppt_y</p:attrName>
                                        </p:attrNameLst>
                                      </p:cBhvr>
                                      <p:tavLst>
                                        <p:tav tm="0">
                                          <p:val>
                                            <p:strVal val="#ppt_y+.1"/>
                                          </p:val>
                                        </p:tav>
                                        <p:tav tm="100000">
                                          <p:val>
                                            <p:strVal val="#ppt_y"/>
                                          </p:val>
                                        </p:tav>
                                      </p:tavLst>
                                    </p:anim>
                                  </p:childTnLst>
                                </p:cTn>
                              </p:par>
                              <p:par>
                                <p:cTn id="50" presetID="22" presetClass="entr" presetSubtype="1"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up)">
                                      <p:cBhvr>
                                        <p:cTn id="52" dur="500"/>
                                        <p:tgtEl>
                                          <p:spTgt spid="20"/>
                                        </p:tgtEl>
                                      </p:cBhvr>
                                    </p:animEffect>
                                  </p:childTnLst>
                                </p:cTn>
                              </p:par>
                            </p:childTnLst>
                          </p:cTn>
                        </p:par>
                        <p:par>
                          <p:cTn id="53" fill="hold">
                            <p:stCondLst>
                              <p:cond delay="500"/>
                            </p:stCondLst>
                            <p:childTnLst>
                              <p:par>
                                <p:cTn id="54" presetID="1" presetClass="entr" presetSubtype="0" fill="hold" nodeType="afterEffect">
                                  <p:stCondLst>
                                    <p:cond delay="0"/>
                                  </p:stCondLst>
                                  <p:childTnLst>
                                    <p:set>
                                      <p:cBhvr>
                                        <p:cTn id="55" dur="1" fill="hold">
                                          <p:stCondLst>
                                            <p:cond delay="0"/>
                                          </p:stCondLst>
                                        </p:cTn>
                                        <p:tgtEl>
                                          <p:spTgt spid="9"/>
                                        </p:tgtEl>
                                        <p:attrNameLst>
                                          <p:attrName>style.visibility</p:attrName>
                                        </p:attrNameLst>
                                      </p:cBhvr>
                                      <p:to>
                                        <p:strVal val="visible"/>
                                      </p:to>
                                    </p:set>
                                  </p:childTnLst>
                                </p:cTn>
                              </p:par>
                              <p:par>
                                <p:cTn id="56" presetID="42"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anim calcmode="lin" valueType="num">
                                      <p:cBhvr>
                                        <p:cTn id="59" dur="500" fill="hold"/>
                                        <p:tgtEl>
                                          <p:spTgt spid="21"/>
                                        </p:tgtEl>
                                        <p:attrNameLst>
                                          <p:attrName>ppt_x</p:attrName>
                                        </p:attrNameLst>
                                      </p:cBhvr>
                                      <p:tavLst>
                                        <p:tav tm="0">
                                          <p:val>
                                            <p:strVal val="#ppt_x"/>
                                          </p:val>
                                        </p:tav>
                                        <p:tav tm="100000">
                                          <p:val>
                                            <p:strVal val="#ppt_x"/>
                                          </p:val>
                                        </p:tav>
                                      </p:tavLst>
                                    </p:anim>
                                    <p:anim calcmode="lin" valueType="num">
                                      <p:cBhvr>
                                        <p:cTn id="60" dur="500" fill="hold"/>
                                        <p:tgtEl>
                                          <p:spTgt spid="21"/>
                                        </p:tgtEl>
                                        <p:attrNameLst>
                                          <p:attrName>ppt_y</p:attrName>
                                        </p:attrNameLst>
                                      </p:cBhvr>
                                      <p:tavLst>
                                        <p:tav tm="0">
                                          <p:val>
                                            <p:strVal val="#ppt_y+.1"/>
                                          </p:val>
                                        </p:tav>
                                        <p:tav tm="100000">
                                          <p:val>
                                            <p:strVal val="#ppt_y"/>
                                          </p:val>
                                        </p:tav>
                                      </p:tavLst>
                                    </p:anim>
                                  </p:childTnLst>
                                </p:cTn>
                              </p:par>
                              <p:par>
                                <p:cTn id="61" presetID="22" presetClass="entr" presetSubtype="1"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up)">
                                      <p:cBhvr>
                                        <p:cTn id="63" dur="500"/>
                                        <p:tgtEl>
                                          <p:spTgt spid="22"/>
                                        </p:tgtEl>
                                      </p:cBhvr>
                                    </p:animEffect>
                                  </p:childTnLst>
                                </p:cTn>
                              </p:par>
                            </p:childTnLst>
                          </p:cTn>
                        </p:par>
                        <p:par>
                          <p:cTn id="64" fill="hold">
                            <p:stCondLst>
                              <p:cond delay="1000"/>
                            </p:stCondLst>
                            <p:childTnLst>
                              <p:par>
                                <p:cTn id="65" presetID="1" presetClass="entr" presetSubtype="0"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childTnLst>
                                </p:cTn>
                              </p:par>
                              <p:par>
                                <p:cTn id="67" presetID="42"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anim calcmode="lin" valueType="num">
                                      <p:cBhvr>
                                        <p:cTn id="70" dur="500" fill="hold"/>
                                        <p:tgtEl>
                                          <p:spTgt spid="23"/>
                                        </p:tgtEl>
                                        <p:attrNameLst>
                                          <p:attrName>ppt_x</p:attrName>
                                        </p:attrNameLst>
                                      </p:cBhvr>
                                      <p:tavLst>
                                        <p:tav tm="0">
                                          <p:val>
                                            <p:strVal val="#ppt_x"/>
                                          </p:val>
                                        </p:tav>
                                        <p:tav tm="100000">
                                          <p:val>
                                            <p:strVal val="#ppt_x"/>
                                          </p:val>
                                        </p:tav>
                                      </p:tavLst>
                                    </p:anim>
                                    <p:anim calcmode="lin" valueType="num">
                                      <p:cBhvr>
                                        <p:cTn id="71" dur="500" fill="hold"/>
                                        <p:tgtEl>
                                          <p:spTgt spid="23"/>
                                        </p:tgtEl>
                                        <p:attrNameLst>
                                          <p:attrName>ppt_y</p:attrName>
                                        </p:attrNameLst>
                                      </p:cBhvr>
                                      <p:tavLst>
                                        <p:tav tm="0">
                                          <p:val>
                                            <p:strVal val="#ppt_y+.1"/>
                                          </p:val>
                                        </p:tav>
                                        <p:tav tm="100000">
                                          <p:val>
                                            <p:strVal val="#ppt_y"/>
                                          </p:val>
                                        </p:tav>
                                      </p:tavLst>
                                    </p:anim>
                                  </p:childTnLst>
                                </p:cTn>
                              </p:par>
                              <p:par>
                                <p:cTn id="72" presetID="22" presetClass="entr" presetSubtype="1"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wipe(up)">
                                      <p:cBhvr>
                                        <p:cTn id="74" dur="500"/>
                                        <p:tgtEl>
                                          <p:spTgt spid="24"/>
                                        </p:tgtEl>
                                      </p:cBhvr>
                                    </p:animEffect>
                                  </p:childTnLst>
                                </p:cTn>
                              </p:par>
                            </p:childTnLst>
                          </p:cTn>
                        </p:par>
                        <p:par>
                          <p:cTn id="75" fill="hold">
                            <p:stCondLst>
                              <p:cond delay="1500"/>
                            </p:stCondLst>
                            <p:childTnLst>
                              <p:par>
                                <p:cTn id="76" presetID="1" presetClass="entr" presetSubtype="0" fill="hold" nodeType="afterEffect">
                                  <p:stCondLst>
                                    <p:cond delay="0"/>
                                  </p:stCondLst>
                                  <p:childTnLst>
                                    <p:set>
                                      <p:cBhvr>
                                        <p:cTn id="77" dur="1" fill="hold">
                                          <p:stCondLst>
                                            <p:cond delay="0"/>
                                          </p:stCondLst>
                                        </p:cTn>
                                        <p:tgtEl>
                                          <p:spTgt spid="18"/>
                                        </p:tgtEl>
                                        <p:attrNameLst>
                                          <p:attrName>style.visibility</p:attrName>
                                        </p:attrNameLst>
                                      </p:cBhvr>
                                      <p:to>
                                        <p:strVal val="visible"/>
                                      </p:to>
                                    </p:set>
                                  </p:childTnLst>
                                </p:cTn>
                              </p:par>
                              <p:par>
                                <p:cTn id="78" presetID="42"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anim calcmode="lin" valueType="num">
                                      <p:cBhvr>
                                        <p:cTn id="81" dur="500" fill="hold"/>
                                        <p:tgtEl>
                                          <p:spTgt spid="25"/>
                                        </p:tgtEl>
                                        <p:attrNameLst>
                                          <p:attrName>ppt_x</p:attrName>
                                        </p:attrNameLst>
                                      </p:cBhvr>
                                      <p:tavLst>
                                        <p:tav tm="0">
                                          <p:val>
                                            <p:strVal val="#ppt_x"/>
                                          </p:val>
                                        </p:tav>
                                        <p:tav tm="100000">
                                          <p:val>
                                            <p:strVal val="#ppt_x"/>
                                          </p:val>
                                        </p:tav>
                                      </p:tavLst>
                                    </p:anim>
                                    <p:anim calcmode="lin" valueType="num">
                                      <p:cBhvr>
                                        <p:cTn id="82" dur="500" fill="hold"/>
                                        <p:tgtEl>
                                          <p:spTgt spid="25"/>
                                        </p:tgtEl>
                                        <p:attrNameLst>
                                          <p:attrName>ppt_y</p:attrName>
                                        </p:attrNameLst>
                                      </p:cBhvr>
                                      <p:tavLst>
                                        <p:tav tm="0">
                                          <p:val>
                                            <p:strVal val="#ppt_y+.1"/>
                                          </p:val>
                                        </p:tav>
                                        <p:tav tm="100000">
                                          <p:val>
                                            <p:strVal val="#ppt_y"/>
                                          </p:val>
                                        </p:tav>
                                      </p:tavLst>
                                    </p:anim>
                                  </p:childTnLst>
                                </p:cTn>
                              </p:par>
                              <p:par>
                                <p:cTn id="83" presetID="22" presetClass="entr" presetSubtype="1" fill="hold" nodeType="with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wipe(up)">
                                      <p:cBhvr>
                                        <p:cTn id="85" dur="500"/>
                                        <p:tgtEl>
                                          <p:spTgt spid="2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8">
                                            <p:txEl>
                                              <p:pRg st="0" end="0"/>
                                            </p:txEl>
                                          </p:spTgt>
                                        </p:tgtEl>
                                        <p:attrNameLst>
                                          <p:attrName>style.visibility</p:attrName>
                                        </p:attrNameLst>
                                      </p:cBhvr>
                                      <p:to>
                                        <p:strVal val="visible"/>
                                      </p:to>
                                    </p:set>
                                    <p:animEffect transition="in" filter="fade">
                                      <p:cBhvr>
                                        <p:cTn id="88" dur="500"/>
                                        <p:tgtEl>
                                          <p:spTgt spid="28">
                                            <p:txEl>
                                              <p:pRg st="0" end="0"/>
                                            </p:tx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8">
                                            <p:txEl>
                                              <p:pRg st="1" end="1"/>
                                            </p:txEl>
                                          </p:spTgt>
                                        </p:tgtEl>
                                        <p:attrNameLst>
                                          <p:attrName>style.visibility</p:attrName>
                                        </p:attrNameLst>
                                      </p:cBhvr>
                                      <p:to>
                                        <p:strVal val="visible"/>
                                      </p:to>
                                    </p:set>
                                    <p:animEffect transition="in" filter="fade">
                                      <p:cBhvr>
                                        <p:cTn id="91" dur="500"/>
                                        <p:tgtEl>
                                          <p:spTgt spid="28">
                                            <p:txEl>
                                              <p:pRg st="1" end="1"/>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8">
                                            <p:txEl>
                                              <p:pRg st="2" end="2"/>
                                            </p:txEl>
                                          </p:spTgt>
                                        </p:tgtEl>
                                        <p:attrNameLst>
                                          <p:attrName>style.visibility</p:attrName>
                                        </p:attrNameLst>
                                      </p:cBhvr>
                                      <p:to>
                                        <p:strVal val="visible"/>
                                      </p:to>
                                    </p:set>
                                    <p:animEffect transition="in" filter="fade">
                                      <p:cBhvr>
                                        <p:cTn id="94"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2" grpId="0"/>
      <p:bldP spid="14" grpId="0"/>
      <p:bldP spid="16" grpId="0"/>
      <p:bldP spid="19" grpId="0"/>
      <p:bldP spid="21" grpId="0"/>
      <p:bldP spid="23" grpId="0"/>
      <p:bldP spid="25" grpId="0"/>
      <p:bldP spid="2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2778253"/>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2782161"/>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2782161"/>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2782161"/>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2782161"/>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2782161"/>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2780652"/>
            <a:ext cx="11276838" cy="1280160"/>
          </a:xfrm>
          <a:prstGeom prst="rect">
            <a:avLst/>
          </a:prstGeom>
        </p:spPr>
      </p:pic>
      <p:grpSp>
        <p:nvGrpSpPr>
          <p:cNvPr id="31" name="Group 30"/>
          <p:cNvGrpSpPr/>
          <p:nvPr/>
        </p:nvGrpSpPr>
        <p:grpSpPr>
          <a:xfrm>
            <a:off x="275840" y="1352882"/>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352882"/>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352882"/>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352882"/>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352882"/>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352882"/>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352882"/>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39" name="Title 1">
            <a:extLst>
              <a:ext uri="{FF2B5EF4-FFF2-40B4-BE49-F238E27FC236}">
                <a16:creationId xmlns:a16="http://schemas.microsoft.com/office/drawing/2014/main" id="{19AFE05D-9736-471E-B5D2-207940914560}"/>
              </a:ext>
            </a:extLst>
          </p:cNvPr>
          <p:cNvSpPr txBox="1">
            <a:spLocks/>
          </p:cNvSpPr>
          <p:nvPr/>
        </p:nvSpPr>
        <p:spPr>
          <a:xfrm>
            <a:off x="-23750" y="-33759"/>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rPr>
              <a:t>anything</a:t>
            </a:r>
          </a:p>
        </p:txBody>
      </p:sp>
      <p:grpSp>
        <p:nvGrpSpPr>
          <p:cNvPr id="38" name="Group 37">
            <a:extLst>
              <a:ext uri="{FF2B5EF4-FFF2-40B4-BE49-F238E27FC236}">
                <a16:creationId xmlns:a16="http://schemas.microsoft.com/office/drawing/2014/main" id="{654BB647-6ED6-456E-AC67-BE447E05046D}"/>
              </a:ext>
            </a:extLst>
          </p:cNvPr>
          <p:cNvGrpSpPr/>
          <p:nvPr/>
        </p:nvGrpSpPr>
        <p:grpSpPr>
          <a:xfrm>
            <a:off x="433831" y="4888127"/>
            <a:ext cx="11276838" cy="1294707"/>
            <a:chOff x="433831" y="4888127"/>
            <a:chExt cx="11276838" cy="1294707"/>
          </a:xfrm>
        </p:grpSpPr>
        <p:grpSp>
          <p:nvGrpSpPr>
            <p:cNvPr id="71" name="Group 70">
              <a:extLst>
                <a:ext uri="{FF2B5EF4-FFF2-40B4-BE49-F238E27FC236}">
                  <a16:creationId xmlns:a16="http://schemas.microsoft.com/office/drawing/2014/main" id="{4CDCA4A5-2A05-4E51-9B6D-0661EAEE6D8A}"/>
                </a:ext>
              </a:extLst>
            </p:cNvPr>
            <p:cNvGrpSpPr/>
            <p:nvPr/>
          </p:nvGrpSpPr>
          <p:grpSpPr>
            <a:xfrm>
              <a:off x="433831" y="4888127"/>
              <a:ext cx="11276838" cy="1294707"/>
              <a:chOff x="433831" y="4567502"/>
              <a:chExt cx="11276838" cy="1294707"/>
            </a:xfrm>
          </p:grpSpPr>
          <p:pic>
            <p:nvPicPr>
              <p:cNvPr id="73" name="Picture 72">
                <a:extLst>
                  <a:ext uri="{FF2B5EF4-FFF2-40B4-BE49-F238E27FC236}">
                    <a16:creationId xmlns:a16="http://schemas.microsoft.com/office/drawing/2014/main" id="{00D6A1FB-AE57-4AEF-AFCF-A87BDEAF0D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433831" y="4579369"/>
                <a:ext cx="11276838" cy="1280160"/>
              </a:xfrm>
              <a:prstGeom prst="rect">
                <a:avLst/>
              </a:prstGeom>
            </p:spPr>
          </p:pic>
          <p:grpSp>
            <p:nvGrpSpPr>
              <p:cNvPr id="72" name="Group 71">
                <a:extLst>
                  <a:ext uri="{FF2B5EF4-FFF2-40B4-BE49-F238E27FC236}">
                    <a16:creationId xmlns:a16="http://schemas.microsoft.com/office/drawing/2014/main" id="{01FDCC56-1BDB-46B5-B0FC-2A0E25E2E28B}"/>
                  </a:ext>
                </a:extLst>
              </p:cNvPr>
              <p:cNvGrpSpPr/>
              <p:nvPr/>
            </p:nvGrpSpPr>
            <p:grpSpPr>
              <a:xfrm>
                <a:off x="433831" y="4567502"/>
                <a:ext cx="11276838" cy="1294707"/>
                <a:chOff x="433831" y="4567502"/>
                <a:chExt cx="11276838" cy="1294707"/>
              </a:xfrm>
            </p:grpSpPr>
            <p:pic>
              <p:nvPicPr>
                <p:cNvPr id="74" name="Picture 73">
                  <a:extLst>
                    <a:ext uri="{FF2B5EF4-FFF2-40B4-BE49-F238E27FC236}">
                      <a16:creationId xmlns:a16="http://schemas.microsoft.com/office/drawing/2014/main" id="{446F1DAE-47E8-420E-ABEA-4D2A60A0D0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433831" y="4567502"/>
                  <a:ext cx="11276838" cy="1280160"/>
                </a:xfrm>
                <a:prstGeom prst="rect">
                  <a:avLst/>
                </a:prstGeom>
              </p:spPr>
            </p:pic>
            <p:pic>
              <p:nvPicPr>
                <p:cNvPr id="75" name="Picture 74">
                  <a:extLst>
                    <a:ext uri="{FF2B5EF4-FFF2-40B4-BE49-F238E27FC236}">
                      <a16:creationId xmlns:a16="http://schemas.microsoft.com/office/drawing/2014/main" id="{90E8B8CA-F90F-4982-9D06-4DF51EB41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33831" y="4571124"/>
                  <a:ext cx="11276838" cy="1280160"/>
                </a:xfrm>
                <a:prstGeom prst="rect">
                  <a:avLst/>
                </a:prstGeom>
              </p:spPr>
            </p:pic>
            <p:pic>
              <p:nvPicPr>
                <p:cNvPr id="76" name="Picture 75">
                  <a:extLst>
                    <a:ext uri="{FF2B5EF4-FFF2-40B4-BE49-F238E27FC236}">
                      <a16:creationId xmlns:a16="http://schemas.microsoft.com/office/drawing/2014/main" id="{9397231C-EFFB-4093-9856-49769973E5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433831" y="4576587"/>
                  <a:ext cx="11276838" cy="1280160"/>
                </a:xfrm>
                <a:prstGeom prst="rect">
                  <a:avLst/>
                </a:prstGeom>
              </p:spPr>
            </p:pic>
            <p:pic>
              <p:nvPicPr>
                <p:cNvPr id="77" name="Picture 76">
                  <a:extLst>
                    <a:ext uri="{FF2B5EF4-FFF2-40B4-BE49-F238E27FC236}">
                      <a16:creationId xmlns:a16="http://schemas.microsoft.com/office/drawing/2014/main" id="{9C3484A2-795A-431A-AA4F-7EAE7DF9BA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433831" y="4582049"/>
                  <a:ext cx="11276838" cy="1280160"/>
                </a:xfrm>
                <a:prstGeom prst="rect">
                  <a:avLst/>
                </a:prstGeom>
              </p:spPr>
            </p:pic>
          </p:grpSp>
        </p:grpSp>
        <p:sp>
          <p:nvSpPr>
            <p:cNvPr id="101" name="Rectangle 100">
              <a:extLst>
                <a:ext uri="{FF2B5EF4-FFF2-40B4-BE49-F238E27FC236}">
                  <a16:creationId xmlns:a16="http://schemas.microsoft.com/office/drawing/2014/main" id="{A0CE4AB8-5497-47A3-9DC0-10489809326A}"/>
                </a:ext>
              </a:extLst>
            </p:cNvPr>
            <p:cNvSpPr/>
            <p:nvPr/>
          </p:nvSpPr>
          <p:spPr bwMode="auto">
            <a:xfrm>
              <a:off x="6936215" y="5524584"/>
              <a:ext cx="1453611" cy="654628"/>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167CF0AD-A221-44CA-B9DB-673E1FA6F6A6}"/>
                </a:ext>
              </a:extLst>
            </p:cNvPr>
            <p:cNvSpPr/>
            <p:nvPr/>
          </p:nvSpPr>
          <p:spPr bwMode="auto">
            <a:xfrm>
              <a:off x="3790039" y="5498162"/>
              <a:ext cx="1453611" cy="654628"/>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8" name="Group 77">
            <a:extLst>
              <a:ext uri="{FF2B5EF4-FFF2-40B4-BE49-F238E27FC236}">
                <a16:creationId xmlns:a16="http://schemas.microsoft.com/office/drawing/2014/main" id="{32BCD14F-57C9-4CAE-9AFB-C4E3426C3B49}"/>
              </a:ext>
            </a:extLst>
          </p:cNvPr>
          <p:cNvGrpSpPr/>
          <p:nvPr/>
        </p:nvGrpSpPr>
        <p:grpSpPr>
          <a:xfrm>
            <a:off x="-271953" y="5910511"/>
            <a:ext cx="2286000" cy="1056537"/>
            <a:chOff x="-271953" y="5352378"/>
            <a:chExt cx="2286000" cy="1056537"/>
          </a:xfrm>
        </p:grpSpPr>
        <p:sp>
          <p:nvSpPr>
            <p:cNvPr id="79" name="Graphic 93">
              <a:extLst>
                <a:ext uri="{FF2B5EF4-FFF2-40B4-BE49-F238E27FC236}">
                  <a16:creationId xmlns:a16="http://schemas.microsoft.com/office/drawing/2014/main" id="{7B55D016-D6F9-4D7E-8DEF-9A03D0A558FF}"/>
                </a:ext>
              </a:extLst>
            </p:cNvPr>
            <p:cNvSpPr/>
            <p:nvPr/>
          </p:nvSpPr>
          <p:spPr>
            <a:xfrm>
              <a:off x="639464" y="5352378"/>
              <a:ext cx="463167" cy="454535"/>
            </a:xfrm>
            <a:custGeom>
              <a:avLst/>
              <a:gdLst>
                <a:gd name="connsiteX0" fmla="*/ 737711 w 1533525"/>
                <a:gd name="connsiteY0" fmla="*/ 216694 h 1504950"/>
                <a:gd name="connsiteX1" fmla="*/ 401479 w 1533525"/>
                <a:gd name="connsiteY1" fmla="*/ 552926 h 1504950"/>
                <a:gd name="connsiteX2" fmla="*/ 187166 w 1533525"/>
                <a:gd name="connsiteY2" fmla="*/ 386239 h 1504950"/>
                <a:gd name="connsiteX3" fmla="*/ 102394 w 1533525"/>
                <a:gd name="connsiteY3" fmla="*/ 428149 h 1504950"/>
                <a:gd name="connsiteX4" fmla="*/ 102394 w 1533525"/>
                <a:gd name="connsiteY4" fmla="*/ 852011 h 1504950"/>
                <a:gd name="connsiteX5" fmla="*/ 187166 w 1533525"/>
                <a:gd name="connsiteY5" fmla="*/ 893921 h 1504950"/>
                <a:gd name="connsiteX6" fmla="*/ 401479 w 1533525"/>
                <a:gd name="connsiteY6" fmla="*/ 727234 h 1504950"/>
                <a:gd name="connsiteX7" fmla="*/ 737711 w 1533525"/>
                <a:gd name="connsiteY7" fmla="*/ 1064419 h 1504950"/>
                <a:gd name="connsiteX8" fmla="*/ 949166 w 1533525"/>
                <a:gd name="connsiteY8" fmla="*/ 979646 h 1504950"/>
                <a:gd name="connsiteX9" fmla="*/ 949166 w 1533525"/>
                <a:gd name="connsiteY9" fmla="*/ 301466 h 1504950"/>
                <a:gd name="connsiteX10" fmla="*/ 737711 w 1533525"/>
                <a:gd name="connsiteY10" fmla="*/ 216694 h 1504950"/>
                <a:gd name="connsiteX11" fmla="*/ 187166 w 1533525"/>
                <a:gd name="connsiteY11" fmla="*/ 767239 h 1504950"/>
                <a:gd name="connsiteX12" fmla="*/ 187166 w 1533525"/>
                <a:gd name="connsiteY12" fmla="*/ 512921 h 1504950"/>
                <a:gd name="connsiteX13" fmla="*/ 313849 w 1533525"/>
                <a:gd name="connsiteY13" fmla="*/ 639604 h 1504950"/>
                <a:gd name="connsiteX14" fmla="*/ 187166 w 1533525"/>
                <a:gd name="connsiteY14" fmla="*/ 767239 h 1504950"/>
                <a:gd name="connsiteX15" fmla="*/ 513874 w 1533525"/>
                <a:gd name="connsiteY15" fmla="*/ 640556 h 1504950"/>
                <a:gd name="connsiteX16" fmla="*/ 737711 w 1533525"/>
                <a:gd name="connsiteY16" fmla="*/ 466249 h 1504950"/>
                <a:gd name="connsiteX17" fmla="*/ 737711 w 1533525"/>
                <a:gd name="connsiteY17" fmla="*/ 814864 h 1504950"/>
                <a:gd name="connsiteX18" fmla="*/ 513874 w 1533525"/>
                <a:gd name="connsiteY18" fmla="*/ 640556 h 1504950"/>
                <a:gd name="connsiteX19" fmla="*/ 1140619 w 1533525"/>
                <a:gd name="connsiteY19" fmla="*/ 7144 h 1504950"/>
                <a:gd name="connsiteX20" fmla="*/ 1531144 w 1533525"/>
                <a:gd name="connsiteY20" fmla="*/ 159544 h 1504950"/>
                <a:gd name="connsiteX21" fmla="*/ 1531144 w 1533525"/>
                <a:gd name="connsiteY21" fmla="*/ 1331119 h 1504950"/>
                <a:gd name="connsiteX22" fmla="*/ 1140619 w 1533525"/>
                <a:gd name="connsiteY22" fmla="*/ 1502569 h 1504950"/>
                <a:gd name="connsiteX23" fmla="*/ 7144 w 1533525"/>
                <a:gd name="connsiteY23" fmla="*/ 1159669 h 1504950"/>
                <a:gd name="connsiteX24" fmla="*/ 7144 w 1533525"/>
                <a:gd name="connsiteY24" fmla="*/ 1121569 h 1504950"/>
                <a:gd name="connsiteX25" fmla="*/ 1133951 w 1533525"/>
                <a:gd name="connsiteY25" fmla="*/ 1211104 h 1504950"/>
                <a:gd name="connsiteX26" fmla="*/ 1145381 w 1533525"/>
                <a:gd name="connsiteY26" fmla="*/ 1212056 h 1504950"/>
                <a:gd name="connsiteX27" fmla="*/ 1140619 w 1533525"/>
                <a:gd name="connsiteY27" fmla="*/ 7144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33525" h="1504950">
                  <a:moveTo>
                    <a:pt x="737711" y="216694"/>
                  </a:moveTo>
                  <a:lnTo>
                    <a:pt x="401479" y="552926"/>
                  </a:lnTo>
                  <a:lnTo>
                    <a:pt x="187166" y="386239"/>
                  </a:lnTo>
                  <a:lnTo>
                    <a:pt x="102394" y="428149"/>
                  </a:lnTo>
                  <a:lnTo>
                    <a:pt x="102394" y="852011"/>
                  </a:lnTo>
                  <a:lnTo>
                    <a:pt x="187166" y="893921"/>
                  </a:lnTo>
                  <a:lnTo>
                    <a:pt x="401479" y="727234"/>
                  </a:lnTo>
                  <a:lnTo>
                    <a:pt x="737711" y="1064419"/>
                  </a:lnTo>
                  <a:lnTo>
                    <a:pt x="949166" y="979646"/>
                  </a:lnTo>
                  <a:lnTo>
                    <a:pt x="949166" y="301466"/>
                  </a:lnTo>
                  <a:lnTo>
                    <a:pt x="737711" y="216694"/>
                  </a:lnTo>
                  <a:close/>
                  <a:moveTo>
                    <a:pt x="187166" y="767239"/>
                  </a:moveTo>
                  <a:lnTo>
                    <a:pt x="187166" y="512921"/>
                  </a:lnTo>
                  <a:lnTo>
                    <a:pt x="313849" y="639604"/>
                  </a:lnTo>
                  <a:lnTo>
                    <a:pt x="187166" y="767239"/>
                  </a:lnTo>
                  <a:close/>
                  <a:moveTo>
                    <a:pt x="513874" y="640556"/>
                  </a:moveTo>
                  <a:lnTo>
                    <a:pt x="737711" y="466249"/>
                  </a:lnTo>
                  <a:lnTo>
                    <a:pt x="737711" y="814864"/>
                  </a:lnTo>
                  <a:lnTo>
                    <a:pt x="513874" y="640556"/>
                  </a:lnTo>
                  <a:close/>
                  <a:moveTo>
                    <a:pt x="1140619" y="7144"/>
                  </a:moveTo>
                  <a:lnTo>
                    <a:pt x="1531144" y="159544"/>
                  </a:lnTo>
                  <a:lnTo>
                    <a:pt x="1531144" y="1331119"/>
                  </a:lnTo>
                  <a:lnTo>
                    <a:pt x="1140619" y="1502569"/>
                  </a:lnTo>
                  <a:lnTo>
                    <a:pt x="7144" y="1159669"/>
                  </a:lnTo>
                  <a:lnTo>
                    <a:pt x="7144" y="1121569"/>
                  </a:lnTo>
                  <a:lnTo>
                    <a:pt x="1133951" y="1211104"/>
                  </a:lnTo>
                  <a:lnTo>
                    <a:pt x="1145381" y="1212056"/>
                  </a:lnTo>
                  <a:lnTo>
                    <a:pt x="1140619" y="7144"/>
                  </a:lnTo>
                  <a:close/>
                </a:path>
              </a:pathLst>
            </a:custGeom>
            <a:solidFill>
              <a:srgbClr val="B177ED"/>
            </a:solidFill>
            <a:ln w="9525" cap="flat">
              <a:solidFill>
                <a:srgbClr val="B177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ACC53BDD-9DBE-41B1-98A6-FCA69F185756}"/>
                </a:ext>
              </a:extLst>
            </p:cNvPr>
            <p:cNvSpPr/>
            <p:nvPr/>
          </p:nvSpPr>
          <p:spPr bwMode="auto">
            <a:xfrm>
              <a:off x="-271953" y="5860275"/>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Visual Studio</a:t>
              </a:r>
            </a:p>
          </p:txBody>
        </p:sp>
      </p:grpSp>
      <p:grpSp>
        <p:nvGrpSpPr>
          <p:cNvPr id="81" name="Group 80">
            <a:extLst>
              <a:ext uri="{FF2B5EF4-FFF2-40B4-BE49-F238E27FC236}">
                <a16:creationId xmlns:a16="http://schemas.microsoft.com/office/drawing/2014/main" id="{CB2DFF7A-72A6-4FCF-8727-4A8F2019BB2A}"/>
              </a:ext>
            </a:extLst>
          </p:cNvPr>
          <p:cNvGrpSpPr/>
          <p:nvPr/>
        </p:nvGrpSpPr>
        <p:grpSpPr>
          <a:xfrm>
            <a:off x="4537000" y="5888402"/>
            <a:ext cx="3185096" cy="1104565"/>
            <a:chOff x="4537000" y="5330269"/>
            <a:chExt cx="3185096" cy="1104565"/>
          </a:xfrm>
        </p:grpSpPr>
        <p:sp>
          <p:nvSpPr>
            <p:cNvPr id="82" name="Freeform 21">
              <a:extLst>
                <a:ext uri="{FF2B5EF4-FFF2-40B4-BE49-F238E27FC236}">
                  <a16:creationId xmlns:a16="http://schemas.microsoft.com/office/drawing/2014/main" id="{93282510-CF59-49C5-8EA4-42684D951D90}"/>
                </a:ext>
              </a:extLst>
            </p:cNvPr>
            <p:cNvSpPr>
              <a:spLocks noChangeAspect="1" noEditPoints="1"/>
            </p:cNvSpPr>
            <p:nvPr/>
          </p:nvSpPr>
          <p:spPr bwMode="auto">
            <a:xfrm>
              <a:off x="5897941" y="5330269"/>
              <a:ext cx="463214" cy="455015"/>
            </a:xfrm>
            <a:custGeom>
              <a:avLst/>
              <a:gdLst>
                <a:gd name="T0" fmla="*/ 71 w 1130"/>
                <a:gd name="T1" fmla="*/ 628 h 1110"/>
                <a:gd name="T2" fmla="*/ 132 w 1130"/>
                <a:gd name="T3" fmla="*/ 659 h 1110"/>
                <a:gd name="T4" fmla="*/ 293 w 1130"/>
                <a:gd name="T5" fmla="*/ 536 h 1110"/>
                <a:gd name="T6" fmla="*/ 542 w 1130"/>
                <a:gd name="T7" fmla="*/ 785 h 1110"/>
                <a:gd name="T8" fmla="*/ 699 w 1130"/>
                <a:gd name="T9" fmla="*/ 721 h 1110"/>
                <a:gd name="T10" fmla="*/ 699 w 1130"/>
                <a:gd name="T11" fmla="*/ 219 h 1110"/>
                <a:gd name="T12" fmla="*/ 542 w 1130"/>
                <a:gd name="T13" fmla="*/ 156 h 1110"/>
                <a:gd name="T14" fmla="*/ 293 w 1130"/>
                <a:gd name="T15" fmla="*/ 405 h 1110"/>
                <a:gd name="T16" fmla="*/ 132 w 1130"/>
                <a:gd name="T17" fmla="*/ 281 h 1110"/>
                <a:gd name="T18" fmla="*/ 71 w 1130"/>
                <a:gd name="T19" fmla="*/ 313 h 1110"/>
                <a:gd name="T20" fmla="*/ 132 w 1130"/>
                <a:gd name="T21" fmla="*/ 377 h 1110"/>
                <a:gd name="T22" fmla="*/ 228 w 1130"/>
                <a:gd name="T23" fmla="*/ 470 h 1110"/>
                <a:gd name="T24" fmla="*/ 132 w 1130"/>
                <a:gd name="T25" fmla="*/ 564 h 1110"/>
                <a:gd name="T26" fmla="*/ 71 w 1130"/>
                <a:gd name="T27" fmla="*/ 628 h 1110"/>
                <a:gd name="T28" fmla="*/ 376 w 1130"/>
                <a:gd name="T29" fmla="*/ 470 h 1110"/>
                <a:gd name="T30" fmla="*/ 542 w 1130"/>
                <a:gd name="T31" fmla="*/ 341 h 1110"/>
                <a:gd name="T32" fmla="*/ 542 w 1130"/>
                <a:gd name="T33" fmla="*/ 599 h 1110"/>
                <a:gd name="T34" fmla="*/ 376 w 1130"/>
                <a:gd name="T35" fmla="*/ 470 h 1110"/>
                <a:gd name="T36" fmla="*/ 841 w 1130"/>
                <a:gd name="T37" fmla="*/ 0 h 1110"/>
                <a:gd name="T38" fmla="*/ 1130 w 1130"/>
                <a:gd name="T39" fmla="*/ 113 h 1110"/>
                <a:gd name="T40" fmla="*/ 1130 w 1130"/>
                <a:gd name="T41" fmla="*/ 983 h 1110"/>
                <a:gd name="T42" fmla="*/ 841 w 1130"/>
                <a:gd name="T43" fmla="*/ 1110 h 1110"/>
                <a:gd name="T44" fmla="*/ 0 w 1130"/>
                <a:gd name="T45" fmla="*/ 856 h 1110"/>
                <a:gd name="T46" fmla="*/ 0 w 1130"/>
                <a:gd name="T47" fmla="*/ 827 h 1110"/>
                <a:gd name="T48" fmla="*/ 835 w 1130"/>
                <a:gd name="T49" fmla="*/ 894 h 1110"/>
                <a:gd name="T50" fmla="*/ 844 w 1130"/>
                <a:gd name="T51" fmla="*/ 894 h 1110"/>
                <a:gd name="T52" fmla="*/ 841 w 1130"/>
                <a:gd name="T53"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0" h="1110">
                  <a:moveTo>
                    <a:pt x="71" y="628"/>
                  </a:moveTo>
                  <a:lnTo>
                    <a:pt x="132" y="659"/>
                  </a:lnTo>
                  <a:lnTo>
                    <a:pt x="293" y="536"/>
                  </a:lnTo>
                  <a:lnTo>
                    <a:pt x="542" y="785"/>
                  </a:lnTo>
                  <a:lnTo>
                    <a:pt x="699" y="721"/>
                  </a:lnTo>
                  <a:lnTo>
                    <a:pt x="699" y="219"/>
                  </a:lnTo>
                  <a:lnTo>
                    <a:pt x="542" y="156"/>
                  </a:lnTo>
                  <a:lnTo>
                    <a:pt x="293" y="405"/>
                  </a:lnTo>
                  <a:lnTo>
                    <a:pt x="132" y="281"/>
                  </a:lnTo>
                  <a:lnTo>
                    <a:pt x="71" y="313"/>
                  </a:lnTo>
                  <a:lnTo>
                    <a:pt x="132" y="377"/>
                  </a:lnTo>
                  <a:lnTo>
                    <a:pt x="228" y="470"/>
                  </a:lnTo>
                  <a:lnTo>
                    <a:pt x="132" y="564"/>
                  </a:lnTo>
                  <a:lnTo>
                    <a:pt x="71" y="628"/>
                  </a:lnTo>
                  <a:close/>
                  <a:moveTo>
                    <a:pt x="376" y="470"/>
                  </a:moveTo>
                  <a:lnTo>
                    <a:pt x="542" y="341"/>
                  </a:lnTo>
                  <a:lnTo>
                    <a:pt x="542" y="599"/>
                  </a:lnTo>
                  <a:lnTo>
                    <a:pt x="376" y="470"/>
                  </a:lnTo>
                  <a:close/>
                  <a:moveTo>
                    <a:pt x="841" y="0"/>
                  </a:moveTo>
                  <a:lnTo>
                    <a:pt x="1130" y="113"/>
                  </a:lnTo>
                  <a:lnTo>
                    <a:pt x="1130" y="983"/>
                  </a:lnTo>
                  <a:lnTo>
                    <a:pt x="841" y="1110"/>
                  </a:lnTo>
                  <a:lnTo>
                    <a:pt x="0" y="856"/>
                  </a:lnTo>
                  <a:lnTo>
                    <a:pt x="0" y="827"/>
                  </a:lnTo>
                  <a:lnTo>
                    <a:pt x="835" y="894"/>
                  </a:lnTo>
                  <a:lnTo>
                    <a:pt x="844" y="894"/>
                  </a:lnTo>
                  <a:lnTo>
                    <a:pt x="841" y="0"/>
                  </a:lnTo>
                  <a:close/>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92D3CEFA-1397-4654-95C5-50131B821A89}"/>
                </a:ext>
              </a:extLst>
            </p:cNvPr>
            <p:cNvSpPr/>
            <p:nvPr/>
          </p:nvSpPr>
          <p:spPr bwMode="auto">
            <a:xfrm>
              <a:off x="4537000" y="5886194"/>
              <a:ext cx="3185096"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Visual Studio Code</a:t>
              </a:r>
            </a:p>
          </p:txBody>
        </p:sp>
      </p:grpSp>
      <p:grpSp>
        <p:nvGrpSpPr>
          <p:cNvPr id="84" name="Group 83">
            <a:extLst>
              <a:ext uri="{FF2B5EF4-FFF2-40B4-BE49-F238E27FC236}">
                <a16:creationId xmlns:a16="http://schemas.microsoft.com/office/drawing/2014/main" id="{0E50E8E4-562A-4B0D-9DAB-A2E8DC73296F}"/>
              </a:ext>
            </a:extLst>
          </p:cNvPr>
          <p:cNvGrpSpPr/>
          <p:nvPr/>
        </p:nvGrpSpPr>
        <p:grpSpPr>
          <a:xfrm>
            <a:off x="8047875" y="5865898"/>
            <a:ext cx="2286000" cy="1085698"/>
            <a:chOff x="7762867" y="5319640"/>
            <a:chExt cx="2286000" cy="1085698"/>
          </a:xfrm>
        </p:grpSpPr>
        <p:sp>
          <p:nvSpPr>
            <p:cNvPr id="85" name="Freeform 5">
              <a:extLst>
                <a:ext uri="{FF2B5EF4-FFF2-40B4-BE49-F238E27FC236}">
                  <a16:creationId xmlns:a16="http://schemas.microsoft.com/office/drawing/2014/main" id="{E8B57812-66CE-45DE-8304-4C9B7ED74CF7}"/>
                </a:ext>
              </a:extLst>
            </p:cNvPr>
            <p:cNvSpPr>
              <a:spLocks noEditPoints="1"/>
            </p:cNvSpPr>
            <p:nvPr/>
          </p:nvSpPr>
          <p:spPr bwMode="auto">
            <a:xfrm>
              <a:off x="8671754" y="5319640"/>
              <a:ext cx="463166" cy="462714"/>
            </a:xfrm>
            <a:custGeom>
              <a:avLst/>
              <a:gdLst>
                <a:gd name="T0" fmla="*/ 128 w 2050"/>
                <a:gd name="T1" fmla="*/ 0 h 2048"/>
                <a:gd name="T2" fmla="*/ 90 w 2050"/>
                <a:gd name="T3" fmla="*/ 6 h 2048"/>
                <a:gd name="T4" fmla="*/ 56 w 2050"/>
                <a:gd name="T5" fmla="*/ 22 h 2048"/>
                <a:gd name="T6" fmla="*/ 16 w 2050"/>
                <a:gd name="T7" fmla="*/ 66 h 2048"/>
                <a:gd name="T8" fmla="*/ 2 w 2050"/>
                <a:gd name="T9" fmla="*/ 102 h 2048"/>
                <a:gd name="T10" fmla="*/ 0 w 2050"/>
                <a:gd name="T11" fmla="*/ 1920 h 2048"/>
                <a:gd name="T12" fmla="*/ 2 w 2050"/>
                <a:gd name="T13" fmla="*/ 1946 h 2048"/>
                <a:gd name="T14" fmla="*/ 16 w 2050"/>
                <a:gd name="T15" fmla="*/ 1982 h 2048"/>
                <a:gd name="T16" fmla="*/ 56 w 2050"/>
                <a:gd name="T17" fmla="*/ 2026 h 2048"/>
                <a:gd name="T18" fmla="*/ 90 w 2050"/>
                <a:gd name="T19" fmla="*/ 2042 h 2048"/>
                <a:gd name="T20" fmla="*/ 128 w 2050"/>
                <a:gd name="T21" fmla="*/ 2048 h 2048"/>
                <a:gd name="T22" fmla="*/ 1936 w 2050"/>
                <a:gd name="T23" fmla="*/ 2048 h 2048"/>
                <a:gd name="T24" fmla="*/ 1972 w 2050"/>
                <a:gd name="T25" fmla="*/ 2038 h 2048"/>
                <a:gd name="T26" fmla="*/ 2012 w 2050"/>
                <a:gd name="T27" fmla="*/ 2010 h 2048"/>
                <a:gd name="T28" fmla="*/ 2040 w 2050"/>
                <a:gd name="T29" fmla="*/ 1970 h 2048"/>
                <a:gd name="T30" fmla="*/ 2050 w 2050"/>
                <a:gd name="T31" fmla="*/ 1934 h 2048"/>
                <a:gd name="T32" fmla="*/ 2050 w 2050"/>
                <a:gd name="T33" fmla="*/ 128 h 2048"/>
                <a:gd name="T34" fmla="*/ 2044 w 2050"/>
                <a:gd name="T35" fmla="*/ 90 h 2048"/>
                <a:gd name="T36" fmla="*/ 2028 w 2050"/>
                <a:gd name="T37" fmla="*/ 56 h 2048"/>
                <a:gd name="T38" fmla="*/ 1984 w 2050"/>
                <a:gd name="T39" fmla="*/ 16 h 2048"/>
                <a:gd name="T40" fmla="*/ 1948 w 2050"/>
                <a:gd name="T41" fmla="*/ 2 h 2048"/>
                <a:gd name="T42" fmla="*/ 1922 w 2050"/>
                <a:gd name="T43" fmla="*/ 0 h 2048"/>
                <a:gd name="T44" fmla="*/ 244 w 2050"/>
                <a:gd name="T45" fmla="*/ 1638 h 2048"/>
                <a:gd name="T46" fmla="*/ 234 w 2050"/>
                <a:gd name="T47" fmla="*/ 1630 h 2048"/>
                <a:gd name="T48" fmla="*/ 224 w 2050"/>
                <a:gd name="T49" fmla="*/ 1608 h 2048"/>
                <a:gd name="T50" fmla="*/ 234 w 2050"/>
                <a:gd name="T51" fmla="*/ 1586 h 2048"/>
                <a:gd name="T52" fmla="*/ 234 w 2050"/>
                <a:gd name="T53" fmla="*/ 478 h 2048"/>
                <a:gd name="T54" fmla="*/ 224 w 2050"/>
                <a:gd name="T55" fmla="*/ 456 h 2048"/>
                <a:gd name="T56" fmla="*/ 234 w 2050"/>
                <a:gd name="T57" fmla="*/ 434 h 2048"/>
                <a:gd name="T58" fmla="*/ 244 w 2050"/>
                <a:gd name="T59" fmla="*/ 426 h 2048"/>
                <a:gd name="T60" fmla="*/ 274 w 2050"/>
                <a:gd name="T61" fmla="*/ 430 h 2048"/>
                <a:gd name="T62" fmla="*/ 278 w 2050"/>
                <a:gd name="T63" fmla="*/ 1630 h 2048"/>
                <a:gd name="T64" fmla="*/ 268 w 2050"/>
                <a:gd name="T65" fmla="*/ 1638 h 2048"/>
                <a:gd name="T66" fmla="*/ 1858 w 2050"/>
                <a:gd name="T67" fmla="*/ 1688 h 2048"/>
                <a:gd name="T68" fmla="*/ 699 w 2050"/>
                <a:gd name="T69" fmla="*/ 1688 h 2048"/>
                <a:gd name="T70" fmla="*/ 675 w 2050"/>
                <a:gd name="T71" fmla="*/ 1668 h 2048"/>
                <a:gd name="T72" fmla="*/ 673 w 2050"/>
                <a:gd name="T73" fmla="*/ 1656 h 2048"/>
                <a:gd name="T74" fmla="*/ 683 w 2050"/>
                <a:gd name="T75" fmla="*/ 1634 h 2048"/>
                <a:gd name="T76" fmla="*/ 705 w 2050"/>
                <a:gd name="T77" fmla="*/ 1624 h 2048"/>
                <a:gd name="T78" fmla="*/ 1864 w 2050"/>
                <a:gd name="T79" fmla="*/ 1624 h 2048"/>
                <a:gd name="T80" fmla="*/ 1888 w 2050"/>
                <a:gd name="T81" fmla="*/ 1644 h 2048"/>
                <a:gd name="T82" fmla="*/ 1890 w 2050"/>
                <a:gd name="T83" fmla="*/ 1656 h 2048"/>
                <a:gd name="T84" fmla="*/ 1880 w 2050"/>
                <a:gd name="T85" fmla="*/ 1678 h 2048"/>
                <a:gd name="T86" fmla="*/ 1858 w 2050"/>
                <a:gd name="T87" fmla="*/ 168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50" h="2048">
                  <a:moveTo>
                    <a:pt x="1922" y="0"/>
                  </a:moveTo>
                  <a:lnTo>
                    <a:pt x="128" y="0"/>
                  </a:lnTo>
                  <a:lnTo>
                    <a:pt x="128" y="0"/>
                  </a:lnTo>
                  <a:lnTo>
                    <a:pt x="114" y="0"/>
                  </a:lnTo>
                  <a:lnTo>
                    <a:pt x="102" y="2"/>
                  </a:lnTo>
                  <a:lnTo>
                    <a:pt x="90" y="6"/>
                  </a:lnTo>
                  <a:lnTo>
                    <a:pt x="78" y="10"/>
                  </a:lnTo>
                  <a:lnTo>
                    <a:pt x="66" y="16"/>
                  </a:lnTo>
                  <a:lnTo>
                    <a:pt x="56" y="22"/>
                  </a:lnTo>
                  <a:lnTo>
                    <a:pt x="38" y="38"/>
                  </a:lnTo>
                  <a:lnTo>
                    <a:pt x="22" y="56"/>
                  </a:lnTo>
                  <a:lnTo>
                    <a:pt x="16" y="66"/>
                  </a:lnTo>
                  <a:lnTo>
                    <a:pt x="10" y="78"/>
                  </a:lnTo>
                  <a:lnTo>
                    <a:pt x="6" y="90"/>
                  </a:lnTo>
                  <a:lnTo>
                    <a:pt x="2" y="102"/>
                  </a:lnTo>
                  <a:lnTo>
                    <a:pt x="0" y="114"/>
                  </a:lnTo>
                  <a:lnTo>
                    <a:pt x="0" y="128"/>
                  </a:lnTo>
                  <a:lnTo>
                    <a:pt x="0" y="1920"/>
                  </a:lnTo>
                  <a:lnTo>
                    <a:pt x="0" y="1920"/>
                  </a:lnTo>
                  <a:lnTo>
                    <a:pt x="0" y="1934"/>
                  </a:lnTo>
                  <a:lnTo>
                    <a:pt x="2" y="1946"/>
                  </a:lnTo>
                  <a:lnTo>
                    <a:pt x="6" y="1958"/>
                  </a:lnTo>
                  <a:lnTo>
                    <a:pt x="10" y="1970"/>
                  </a:lnTo>
                  <a:lnTo>
                    <a:pt x="16" y="1982"/>
                  </a:lnTo>
                  <a:lnTo>
                    <a:pt x="22" y="1992"/>
                  </a:lnTo>
                  <a:lnTo>
                    <a:pt x="38" y="2010"/>
                  </a:lnTo>
                  <a:lnTo>
                    <a:pt x="56" y="2026"/>
                  </a:lnTo>
                  <a:lnTo>
                    <a:pt x="66" y="2032"/>
                  </a:lnTo>
                  <a:lnTo>
                    <a:pt x="78" y="2038"/>
                  </a:lnTo>
                  <a:lnTo>
                    <a:pt x="90" y="2042"/>
                  </a:lnTo>
                  <a:lnTo>
                    <a:pt x="102" y="2046"/>
                  </a:lnTo>
                  <a:lnTo>
                    <a:pt x="114" y="2048"/>
                  </a:lnTo>
                  <a:lnTo>
                    <a:pt x="128" y="2048"/>
                  </a:lnTo>
                  <a:lnTo>
                    <a:pt x="1922" y="2048"/>
                  </a:lnTo>
                  <a:lnTo>
                    <a:pt x="1922" y="2048"/>
                  </a:lnTo>
                  <a:lnTo>
                    <a:pt x="1936" y="2048"/>
                  </a:lnTo>
                  <a:lnTo>
                    <a:pt x="1948" y="2046"/>
                  </a:lnTo>
                  <a:lnTo>
                    <a:pt x="1960" y="2042"/>
                  </a:lnTo>
                  <a:lnTo>
                    <a:pt x="1972" y="2038"/>
                  </a:lnTo>
                  <a:lnTo>
                    <a:pt x="1984" y="2032"/>
                  </a:lnTo>
                  <a:lnTo>
                    <a:pt x="1994" y="2026"/>
                  </a:lnTo>
                  <a:lnTo>
                    <a:pt x="2012" y="2010"/>
                  </a:lnTo>
                  <a:lnTo>
                    <a:pt x="2028" y="1992"/>
                  </a:lnTo>
                  <a:lnTo>
                    <a:pt x="2034" y="1982"/>
                  </a:lnTo>
                  <a:lnTo>
                    <a:pt x="2040" y="1970"/>
                  </a:lnTo>
                  <a:lnTo>
                    <a:pt x="2044" y="1958"/>
                  </a:lnTo>
                  <a:lnTo>
                    <a:pt x="2048" y="1946"/>
                  </a:lnTo>
                  <a:lnTo>
                    <a:pt x="2050" y="1934"/>
                  </a:lnTo>
                  <a:lnTo>
                    <a:pt x="2050" y="1920"/>
                  </a:lnTo>
                  <a:lnTo>
                    <a:pt x="2050" y="128"/>
                  </a:lnTo>
                  <a:lnTo>
                    <a:pt x="2050" y="128"/>
                  </a:lnTo>
                  <a:lnTo>
                    <a:pt x="2050" y="114"/>
                  </a:lnTo>
                  <a:lnTo>
                    <a:pt x="2048" y="102"/>
                  </a:lnTo>
                  <a:lnTo>
                    <a:pt x="2044" y="90"/>
                  </a:lnTo>
                  <a:lnTo>
                    <a:pt x="2040" y="78"/>
                  </a:lnTo>
                  <a:lnTo>
                    <a:pt x="2034" y="66"/>
                  </a:lnTo>
                  <a:lnTo>
                    <a:pt x="2028" y="56"/>
                  </a:lnTo>
                  <a:lnTo>
                    <a:pt x="2012" y="38"/>
                  </a:lnTo>
                  <a:lnTo>
                    <a:pt x="1994" y="22"/>
                  </a:lnTo>
                  <a:lnTo>
                    <a:pt x="1984" y="16"/>
                  </a:lnTo>
                  <a:lnTo>
                    <a:pt x="1972" y="10"/>
                  </a:lnTo>
                  <a:lnTo>
                    <a:pt x="1960" y="6"/>
                  </a:lnTo>
                  <a:lnTo>
                    <a:pt x="1948" y="2"/>
                  </a:lnTo>
                  <a:lnTo>
                    <a:pt x="1936" y="0"/>
                  </a:lnTo>
                  <a:lnTo>
                    <a:pt x="1922" y="0"/>
                  </a:lnTo>
                  <a:lnTo>
                    <a:pt x="1922" y="0"/>
                  </a:lnTo>
                  <a:close/>
                  <a:moveTo>
                    <a:pt x="256" y="1640"/>
                  </a:moveTo>
                  <a:lnTo>
                    <a:pt x="256" y="1640"/>
                  </a:lnTo>
                  <a:lnTo>
                    <a:pt x="244" y="1638"/>
                  </a:lnTo>
                  <a:lnTo>
                    <a:pt x="238" y="1634"/>
                  </a:lnTo>
                  <a:lnTo>
                    <a:pt x="234" y="1630"/>
                  </a:lnTo>
                  <a:lnTo>
                    <a:pt x="234" y="1630"/>
                  </a:lnTo>
                  <a:lnTo>
                    <a:pt x="230" y="1626"/>
                  </a:lnTo>
                  <a:lnTo>
                    <a:pt x="226" y="1620"/>
                  </a:lnTo>
                  <a:lnTo>
                    <a:pt x="224" y="1608"/>
                  </a:lnTo>
                  <a:lnTo>
                    <a:pt x="226" y="1596"/>
                  </a:lnTo>
                  <a:lnTo>
                    <a:pt x="230" y="1590"/>
                  </a:lnTo>
                  <a:lnTo>
                    <a:pt x="234" y="1586"/>
                  </a:lnTo>
                  <a:lnTo>
                    <a:pt x="787" y="1032"/>
                  </a:lnTo>
                  <a:lnTo>
                    <a:pt x="234" y="478"/>
                  </a:lnTo>
                  <a:lnTo>
                    <a:pt x="234" y="478"/>
                  </a:lnTo>
                  <a:lnTo>
                    <a:pt x="230" y="474"/>
                  </a:lnTo>
                  <a:lnTo>
                    <a:pt x="226" y="468"/>
                  </a:lnTo>
                  <a:lnTo>
                    <a:pt x="224" y="456"/>
                  </a:lnTo>
                  <a:lnTo>
                    <a:pt x="226" y="444"/>
                  </a:lnTo>
                  <a:lnTo>
                    <a:pt x="230" y="438"/>
                  </a:lnTo>
                  <a:lnTo>
                    <a:pt x="234" y="434"/>
                  </a:lnTo>
                  <a:lnTo>
                    <a:pt x="234" y="434"/>
                  </a:lnTo>
                  <a:lnTo>
                    <a:pt x="238" y="430"/>
                  </a:lnTo>
                  <a:lnTo>
                    <a:pt x="244" y="426"/>
                  </a:lnTo>
                  <a:lnTo>
                    <a:pt x="256" y="424"/>
                  </a:lnTo>
                  <a:lnTo>
                    <a:pt x="268" y="426"/>
                  </a:lnTo>
                  <a:lnTo>
                    <a:pt x="274" y="430"/>
                  </a:lnTo>
                  <a:lnTo>
                    <a:pt x="278" y="434"/>
                  </a:lnTo>
                  <a:lnTo>
                    <a:pt x="879" y="1032"/>
                  </a:lnTo>
                  <a:lnTo>
                    <a:pt x="278" y="1630"/>
                  </a:lnTo>
                  <a:lnTo>
                    <a:pt x="278" y="1630"/>
                  </a:lnTo>
                  <a:lnTo>
                    <a:pt x="274" y="1634"/>
                  </a:lnTo>
                  <a:lnTo>
                    <a:pt x="268" y="1638"/>
                  </a:lnTo>
                  <a:lnTo>
                    <a:pt x="256" y="1640"/>
                  </a:lnTo>
                  <a:lnTo>
                    <a:pt x="256" y="1640"/>
                  </a:lnTo>
                  <a:close/>
                  <a:moveTo>
                    <a:pt x="1858" y="1688"/>
                  </a:moveTo>
                  <a:lnTo>
                    <a:pt x="705" y="1688"/>
                  </a:lnTo>
                  <a:lnTo>
                    <a:pt x="705" y="1688"/>
                  </a:lnTo>
                  <a:lnTo>
                    <a:pt x="699" y="1688"/>
                  </a:lnTo>
                  <a:lnTo>
                    <a:pt x="693" y="1686"/>
                  </a:lnTo>
                  <a:lnTo>
                    <a:pt x="683" y="1678"/>
                  </a:lnTo>
                  <a:lnTo>
                    <a:pt x="675" y="1668"/>
                  </a:lnTo>
                  <a:lnTo>
                    <a:pt x="673" y="1662"/>
                  </a:lnTo>
                  <a:lnTo>
                    <a:pt x="673" y="1656"/>
                  </a:lnTo>
                  <a:lnTo>
                    <a:pt x="673" y="1656"/>
                  </a:lnTo>
                  <a:lnTo>
                    <a:pt x="673" y="1650"/>
                  </a:lnTo>
                  <a:lnTo>
                    <a:pt x="675" y="1644"/>
                  </a:lnTo>
                  <a:lnTo>
                    <a:pt x="683" y="1634"/>
                  </a:lnTo>
                  <a:lnTo>
                    <a:pt x="693" y="1626"/>
                  </a:lnTo>
                  <a:lnTo>
                    <a:pt x="699" y="1624"/>
                  </a:lnTo>
                  <a:lnTo>
                    <a:pt x="705" y="1624"/>
                  </a:lnTo>
                  <a:lnTo>
                    <a:pt x="1858" y="1624"/>
                  </a:lnTo>
                  <a:lnTo>
                    <a:pt x="1858" y="1624"/>
                  </a:lnTo>
                  <a:lnTo>
                    <a:pt x="1864" y="1624"/>
                  </a:lnTo>
                  <a:lnTo>
                    <a:pt x="1870" y="1626"/>
                  </a:lnTo>
                  <a:lnTo>
                    <a:pt x="1880" y="1634"/>
                  </a:lnTo>
                  <a:lnTo>
                    <a:pt x="1888" y="1644"/>
                  </a:lnTo>
                  <a:lnTo>
                    <a:pt x="1890" y="1650"/>
                  </a:lnTo>
                  <a:lnTo>
                    <a:pt x="1890" y="1656"/>
                  </a:lnTo>
                  <a:lnTo>
                    <a:pt x="1890" y="1656"/>
                  </a:lnTo>
                  <a:lnTo>
                    <a:pt x="1890" y="1662"/>
                  </a:lnTo>
                  <a:lnTo>
                    <a:pt x="1888" y="1668"/>
                  </a:lnTo>
                  <a:lnTo>
                    <a:pt x="1880" y="1678"/>
                  </a:lnTo>
                  <a:lnTo>
                    <a:pt x="1870" y="1686"/>
                  </a:lnTo>
                  <a:lnTo>
                    <a:pt x="1864" y="1688"/>
                  </a:lnTo>
                  <a:lnTo>
                    <a:pt x="1858" y="1688"/>
                  </a:lnTo>
                  <a:lnTo>
                    <a:pt x="1858" y="1688"/>
                  </a:lnTo>
                  <a:close/>
                </a:path>
              </a:pathLst>
            </a:custGeom>
            <a:solidFill>
              <a:schemeClr val="accent6"/>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Rectangle 85">
              <a:extLst>
                <a:ext uri="{FF2B5EF4-FFF2-40B4-BE49-F238E27FC236}">
                  <a16:creationId xmlns:a16="http://schemas.microsoft.com/office/drawing/2014/main" id="{9871194B-720C-4627-9EE9-6A05B011EA1F}"/>
                </a:ext>
              </a:extLst>
            </p:cNvPr>
            <p:cNvSpPr/>
            <p:nvPr/>
          </p:nvSpPr>
          <p:spPr bwMode="auto">
            <a:xfrm>
              <a:off x="7762867" y="5856698"/>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Command Line</a:t>
              </a:r>
            </a:p>
          </p:txBody>
        </p:sp>
      </p:grpSp>
      <p:grpSp>
        <p:nvGrpSpPr>
          <p:cNvPr id="87" name="Group 86">
            <a:extLst>
              <a:ext uri="{FF2B5EF4-FFF2-40B4-BE49-F238E27FC236}">
                <a16:creationId xmlns:a16="http://schemas.microsoft.com/office/drawing/2014/main" id="{BC717BAC-4ED2-485D-9D15-184FD34A814B}"/>
              </a:ext>
            </a:extLst>
          </p:cNvPr>
          <p:cNvGrpSpPr/>
          <p:nvPr/>
        </p:nvGrpSpPr>
        <p:grpSpPr>
          <a:xfrm>
            <a:off x="10075299" y="5865748"/>
            <a:ext cx="2286000" cy="1087006"/>
            <a:chOff x="10170299" y="5295740"/>
            <a:chExt cx="2286000" cy="1087006"/>
          </a:xfrm>
        </p:grpSpPr>
        <p:grpSp>
          <p:nvGrpSpPr>
            <p:cNvPr id="88" name="Group 87">
              <a:extLst>
                <a:ext uri="{FF2B5EF4-FFF2-40B4-BE49-F238E27FC236}">
                  <a16:creationId xmlns:a16="http://schemas.microsoft.com/office/drawing/2014/main" id="{A67A3531-0194-425D-A317-44625E2064EC}"/>
                </a:ext>
              </a:extLst>
            </p:cNvPr>
            <p:cNvGrpSpPr/>
            <p:nvPr/>
          </p:nvGrpSpPr>
          <p:grpSpPr>
            <a:xfrm>
              <a:off x="10913736" y="5295740"/>
              <a:ext cx="799126" cy="417934"/>
              <a:chOff x="9891406" y="4601803"/>
              <a:chExt cx="1124772" cy="588243"/>
            </a:xfrm>
          </p:grpSpPr>
          <p:sp>
            <p:nvSpPr>
              <p:cNvPr id="90" name="Freeform 13" title="Icon of a cloud">
                <a:extLst>
                  <a:ext uri="{FF2B5EF4-FFF2-40B4-BE49-F238E27FC236}">
                    <a16:creationId xmlns:a16="http://schemas.microsoft.com/office/drawing/2014/main" id="{5F96B99D-C6D4-438B-8633-5FB92BB17BA7}"/>
                  </a:ext>
                </a:extLst>
              </p:cNvPr>
              <p:cNvSpPr>
                <a:spLocks noChangeAspect="1"/>
              </p:cNvSpPr>
              <p:nvPr/>
            </p:nvSpPr>
            <p:spPr bwMode="auto">
              <a:xfrm>
                <a:off x="10594152" y="4879713"/>
                <a:ext cx="422026" cy="23150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1" name="Freeform 6">
                <a:extLst>
                  <a:ext uri="{FF2B5EF4-FFF2-40B4-BE49-F238E27FC236}">
                    <a16:creationId xmlns:a16="http://schemas.microsoft.com/office/drawing/2014/main" id="{BFCC2E9B-9336-4E88-B2DC-C1108AE5841C}"/>
                  </a:ext>
                </a:extLst>
              </p:cNvPr>
              <p:cNvSpPr>
                <a:spLocks/>
              </p:cNvSpPr>
              <p:nvPr/>
            </p:nvSpPr>
            <p:spPr bwMode="auto">
              <a:xfrm>
                <a:off x="9891406" y="4944945"/>
                <a:ext cx="467576" cy="245101"/>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2" name="Freeform 7">
                <a:extLst>
                  <a:ext uri="{FF2B5EF4-FFF2-40B4-BE49-F238E27FC236}">
                    <a16:creationId xmlns:a16="http://schemas.microsoft.com/office/drawing/2014/main" id="{170561B0-DAA8-4FF4-9CA2-CAEF18E3150A}"/>
                  </a:ext>
                </a:extLst>
              </p:cNvPr>
              <p:cNvSpPr>
                <a:spLocks/>
              </p:cNvSpPr>
              <p:nvPr/>
            </p:nvSpPr>
            <p:spPr bwMode="auto">
              <a:xfrm>
                <a:off x="10272254" y="4684760"/>
                <a:ext cx="471347" cy="35068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solidFill>
                <a:srgbClr val="002050"/>
              </a:solidFill>
              <a:ln w="15875"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3" name="Line 8">
                <a:extLst>
                  <a:ext uri="{FF2B5EF4-FFF2-40B4-BE49-F238E27FC236}">
                    <a16:creationId xmlns:a16="http://schemas.microsoft.com/office/drawing/2014/main" id="{0FF841CC-A6EB-4B1F-9081-A911F4D6F011}"/>
                  </a:ext>
                </a:extLst>
              </p:cNvPr>
              <p:cNvSpPr>
                <a:spLocks noChangeShapeType="1"/>
              </p:cNvSpPr>
              <p:nvPr/>
            </p:nvSpPr>
            <p:spPr bwMode="auto">
              <a:xfrm flipV="1">
                <a:off x="10487188" y="5035444"/>
                <a:ext cx="0" cy="120665"/>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4" name="Line 10">
                <a:extLst>
                  <a:ext uri="{FF2B5EF4-FFF2-40B4-BE49-F238E27FC236}">
                    <a16:creationId xmlns:a16="http://schemas.microsoft.com/office/drawing/2014/main" id="{1F5A40D0-0A53-4399-896F-0D8985C06A38}"/>
                  </a:ext>
                </a:extLst>
              </p:cNvPr>
              <p:cNvSpPr>
                <a:spLocks noChangeShapeType="1"/>
              </p:cNvSpPr>
              <p:nvPr/>
            </p:nvSpPr>
            <p:spPr bwMode="auto">
              <a:xfrm flipH="1">
                <a:off x="10336357" y="5156109"/>
                <a:ext cx="25641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5" name="Line 13">
                <a:extLst>
                  <a:ext uri="{FF2B5EF4-FFF2-40B4-BE49-F238E27FC236}">
                    <a16:creationId xmlns:a16="http://schemas.microsoft.com/office/drawing/2014/main" id="{2D7893F2-1C43-4B74-956C-21DEBEECA3E2}"/>
                  </a:ext>
                </a:extLst>
              </p:cNvPr>
              <p:cNvSpPr>
                <a:spLocks noChangeShapeType="1"/>
              </p:cNvSpPr>
              <p:nvPr/>
            </p:nvSpPr>
            <p:spPr bwMode="auto">
              <a:xfrm>
                <a:off x="10392919" y="4790342"/>
                <a:ext cx="71645" cy="139519"/>
              </a:xfrm>
              <a:prstGeom prst="line">
                <a:avLst/>
              </a:prstGeom>
              <a:noFill/>
              <a:ln w="15875" cap="flat">
                <a:solidFill>
                  <a:schemeClr val="accent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CF2"/>
                  </a:solidFill>
                  <a:effectLst/>
                  <a:uLnTx/>
                  <a:uFillTx/>
                  <a:latin typeface="Segoe UI Semilight"/>
                  <a:ea typeface="+mn-ea"/>
                  <a:cs typeface="+mn-cs"/>
                </a:endParaRPr>
              </a:p>
            </p:txBody>
          </p:sp>
          <p:sp>
            <p:nvSpPr>
              <p:cNvPr id="96" name="Freeform 14">
                <a:extLst>
                  <a:ext uri="{FF2B5EF4-FFF2-40B4-BE49-F238E27FC236}">
                    <a16:creationId xmlns:a16="http://schemas.microsoft.com/office/drawing/2014/main" id="{E1328D2B-1607-48E2-96A6-50984F024DC6}"/>
                  </a:ext>
                </a:extLst>
              </p:cNvPr>
              <p:cNvSpPr>
                <a:spLocks/>
              </p:cNvSpPr>
              <p:nvPr/>
            </p:nvSpPr>
            <p:spPr bwMode="auto">
              <a:xfrm>
                <a:off x="10536208" y="4775259"/>
                <a:ext cx="71645" cy="154602"/>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15875" cap="flat">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CF2"/>
                  </a:solidFill>
                  <a:effectLst/>
                  <a:uLnTx/>
                  <a:uFillTx/>
                  <a:latin typeface="Segoe UI Semilight"/>
                  <a:ea typeface="+mn-ea"/>
                  <a:cs typeface="+mn-cs"/>
                </a:endParaRPr>
              </a:p>
            </p:txBody>
          </p:sp>
          <p:sp>
            <p:nvSpPr>
              <p:cNvPr id="97" name="Oval 96">
                <a:extLst>
                  <a:ext uri="{FF2B5EF4-FFF2-40B4-BE49-F238E27FC236}">
                    <a16:creationId xmlns:a16="http://schemas.microsoft.com/office/drawing/2014/main" id="{58F545E9-CA87-487E-A077-C58E77E12302}"/>
                  </a:ext>
                </a:extLst>
              </p:cNvPr>
              <p:cNvSpPr>
                <a:spLocks noChangeArrowheads="1"/>
              </p:cNvSpPr>
              <p:nvPr/>
            </p:nvSpPr>
            <p:spPr bwMode="auto">
              <a:xfrm>
                <a:off x="9951458" y="4601803"/>
                <a:ext cx="347472" cy="343142"/>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89" name="Rectangle 88">
              <a:extLst>
                <a:ext uri="{FF2B5EF4-FFF2-40B4-BE49-F238E27FC236}">
                  <a16:creationId xmlns:a16="http://schemas.microsoft.com/office/drawing/2014/main" id="{056A4ECA-3FB0-4A8F-9364-C3CC206F1EC2}"/>
                </a:ext>
              </a:extLst>
            </p:cNvPr>
            <p:cNvSpPr/>
            <p:nvPr/>
          </p:nvSpPr>
          <p:spPr bwMode="auto">
            <a:xfrm>
              <a:off x="10170299" y="5834106"/>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Semibold"/>
                  <a:ea typeface="+mn-ea"/>
                  <a:cs typeface="Segoe UI" panose="020B0502040204020203" pitchFamily="34" charset="0"/>
                </a:rPr>
                <a:t>Your </a:t>
              </a: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editor</a:t>
              </a:r>
            </a:p>
          </p:txBody>
        </p:sp>
      </p:grpSp>
      <p:grpSp>
        <p:nvGrpSpPr>
          <p:cNvPr id="98" name="Group 97">
            <a:extLst>
              <a:ext uri="{FF2B5EF4-FFF2-40B4-BE49-F238E27FC236}">
                <a16:creationId xmlns:a16="http://schemas.microsoft.com/office/drawing/2014/main" id="{F19C75A2-2150-4854-938D-486DFDFF65AD}"/>
              </a:ext>
            </a:extLst>
          </p:cNvPr>
          <p:cNvGrpSpPr/>
          <p:nvPr/>
        </p:nvGrpSpPr>
        <p:grpSpPr>
          <a:xfrm>
            <a:off x="1568742" y="5799631"/>
            <a:ext cx="3185096" cy="1198879"/>
            <a:chOff x="1734996" y="5241498"/>
            <a:chExt cx="3185096" cy="1198879"/>
          </a:xfrm>
        </p:grpSpPr>
        <p:sp>
          <p:nvSpPr>
            <p:cNvPr id="99" name="Rectangle 98">
              <a:extLst>
                <a:ext uri="{FF2B5EF4-FFF2-40B4-BE49-F238E27FC236}">
                  <a16:creationId xmlns:a16="http://schemas.microsoft.com/office/drawing/2014/main" id="{2E6199BD-3FC0-4079-B0A4-908DC868F35F}"/>
                </a:ext>
              </a:extLst>
            </p:cNvPr>
            <p:cNvSpPr/>
            <p:nvPr/>
          </p:nvSpPr>
          <p:spPr bwMode="auto">
            <a:xfrm>
              <a:off x="1734996" y="5891737"/>
              <a:ext cx="3185096"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Visual Studio for Mac</a:t>
              </a:r>
            </a:p>
          </p:txBody>
        </p:sp>
        <p:pic>
          <p:nvPicPr>
            <p:cNvPr id="100" name="Picture 99">
              <a:extLst>
                <a:ext uri="{FF2B5EF4-FFF2-40B4-BE49-F238E27FC236}">
                  <a16:creationId xmlns:a16="http://schemas.microsoft.com/office/drawing/2014/main" id="{21B88318-1954-4440-80BF-7ED98EAFC002}"/>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4286" b="90000" l="22467" r="78394"/>
                      </a14:imgEffect>
                    </a14:imgLayer>
                  </a14:imgProps>
                </a:ext>
              </a:extLst>
            </a:blip>
            <a:stretch>
              <a:fillRect/>
            </a:stretch>
          </p:blipFill>
          <p:spPr>
            <a:xfrm>
              <a:off x="2726750" y="5241498"/>
              <a:ext cx="1241680" cy="650626"/>
            </a:xfrm>
            <a:prstGeom prst="rect">
              <a:avLst/>
            </a:prstGeom>
          </p:spPr>
        </p:pic>
      </p:grpSp>
      <p:sp>
        <p:nvSpPr>
          <p:cNvPr id="40" name="TextBox 39">
            <a:extLst>
              <a:ext uri="{FF2B5EF4-FFF2-40B4-BE49-F238E27FC236}">
                <a16:creationId xmlns:a16="http://schemas.microsoft.com/office/drawing/2014/main" id="{E39CBCF4-D7D8-4759-ABE7-AE11290D671F}"/>
              </a:ext>
            </a:extLst>
          </p:cNvPr>
          <p:cNvSpPr txBox="1"/>
          <p:nvPr/>
        </p:nvSpPr>
        <p:spPr>
          <a:xfrm>
            <a:off x="5258636" y="3640083"/>
            <a:ext cx="1664208" cy="1664208"/>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dirty="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251095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up)">
                                      <p:cBhvr>
                                        <p:cTn id="64" dur="500"/>
                                        <p:tgtEl>
                                          <p:spTgt spid="38"/>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87"/>
                                        </p:tgtEl>
                                        <p:attrNameLst>
                                          <p:attrName>style.visibility</p:attrName>
                                        </p:attrNameLst>
                                      </p:cBhvr>
                                      <p:to>
                                        <p:strVal val="visible"/>
                                      </p:to>
                                    </p:set>
                                    <p:animEffect transition="in" filter="fade">
                                      <p:cBhvr>
                                        <p:cTn id="68" dur="500"/>
                                        <p:tgtEl>
                                          <p:spTgt spid="87"/>
                                        </p:tgtEl>
                                      </p:cBhvr>
                                    </p:animEffect>
                                  </p:childTnLst>
                                </p:cTn>
                              </p:par>
                              <p:par>
                                <p:cTn id="69" presetID="10" presetClass="entr" presetSubtype="0" fill="hold" nodeType="withEffect">
                                  <p:stCondLst>
                                    <p:cond delay="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500"/>
                                        <p:tgtEl>
                                          <p:spTgt spid="84"/>
                                        </p:tgtEl>
                                      </p:cBhvr>
                                    </p:animEffect>
                                  </p:childTnLst>
                                </p:cTn>
                              </p:par>
                              <p:par>
                                <p:cTn id="72" presetID="10" presetClass="entr" presetSubtype="0" fill="hold" nodeType="with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fade">
                                      <p:cBhvr>
                                        <p:cTn id="74" dur="500"/>
                                        <p:tgtEl>
                                          <p:spTgt spid="81"/>
                                        </p:tgtEl>
                                      </p:cBhvr>
                                    </p:animEffect>
                                  </p:childTnLst>
                                </p:cTn>
                              </p:par>
                              <p:par>
                                <p:cTn id="75" presetID="10" presetClass="entr" presetSubtype="0" fill="hold" nodeType="withEffect">
                                  <p:stCondLst>
                                    <p:cond delay="0"/>
                                  </p:stCondLst>
                                  <p:childTnLst>
                                    <p:set>
                                      <p:cBhvr>
                                        <p:cTn id="76" dur="1" fill="hold">
                                          <p:stCondLst>
                                            <p:cond delay="0"/>
                                          </p:stCondLst>
                                        </p:cTn>
                                        <p:tgtEl>
                                          <p:spTgt spid="98"/>
                                        </p:tgtEl>
                                        <p:attrNameLst>
                                          <p:attrName>style.visibility</p:attrName>
                                        </p:attrNameLst>
                                      </p:cBhvr>
                                      <p:to>
                                        <p:strVal val="visible"/>
                                      </p:to>
                                    </p:set>
                                    <p:animEffect transition="in" filter="fade">
                                      <p:cBhvr>
                                        <p:cTn id="77" dur="500"/>
                                        <p:tgtEl>
                                          <p:spTgt spid="98"/>
                                        </p:tgtEl>
                                      </p:cBhvr>
                                    </p:animEffect>
                                  </p:childTnLst>
                                </p:cTn>
                              </p:par>
                              <p:par>
                                <p:cTn id="78" presetID="10" presetClass="entr" presetSubtype="0" fill="hold" nodeType="with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fade">
                                      <p:cBhvr>
                                        <p:cTn id="8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82A8BD-FD6B-455F-89C3-94E86E6D1E9E}"/>
              </a:ext>
            </a:extLst>
          </p:cNvPr>
          <p:cNvSpPr>
            <a:spLocks noGrp="1"/>
          </p:cNvSpPr>
          <p:nvPr>
            <p:ph type="body" sz="quarter" idx="10"/>
          </p:nvPr>
        </p:nvSpPr>
        <p:spPr>
          <a:xfrm>
            <a:off x="269239" y="1189177"/>
            <a:ext cx="11653523" cy="4890954"/>
          </a:xfrm>
        </p:spPr>
        <p:txBody>
          <a:bodyPr/>
          <a:lstStyle/>
          <a:p>
            <a:r>
              <a:rPr lang="en-US" dirty="0"/>
              <a:t>Faster cross-platform development with WSL</a:t>
            </a:r>
          </a:p>
          <a:p>
            <a:r>
              <a:rPr lang="en-US" dirty="0"/>
              <a:t>Smaller microservices, </a:t>
            </a:r>
            <a:br>
              <a:rPr lang="en-US" dirty="0"/>
            </a:br>
            <a:r>
              <a:rPr lang="en-US" dirty="0"/>
              <a:t>single file EXE,</a:t>
            </a:r>
            <a:br>
              <a:rPr lang="en-US" dirty="0"/>
            </a:br>
            <a:r>
              <a:rPr lang="en-US" dirty="0"/>
              <a:t>top-level C# programs (C# 9.0)</a:t>
            </a:r>
          </a:p>
          <a:p>
            <a:r>
              <a:rPr lang="en-US" dirty="0" err="1"/>
              <a:t>Opinioneted</a:t>
            </a:r>
            <a:r>
              <a:rPr lang="en-US" dirty="0"/>
              <a:t> .NET microservices &amp; orchestration tool “Project </a:t>
            </a:r>
            <a:r>
              <a:rPr lang="en-US" dirty="0" err="1"/>
              <a:t>Tye</a:t>
            </a:r>
            <a:r>
              <a:rPr lang="en-US" dirty="0"/>
              <a:t>”</a:t>
            </a:r>
          </a:p>
          <a:p>
            <a:r>
              <a:rPr lang="en-US" dirty="0"/>
              <a:t>High-performance reverse proxy </a:t>
            </a:r>
            <a:br>
              <a:rPr lang="en-US" dirty="0"/>
            </a:br>
            <a:r>
              <a:rPr lang="en-US" dirty="0"/>
              <a:t>“Project YARP”</a:t>
            </a:r>
          </a:p>
        </p:txBody>
      </p:sp>
      <p:sp>
        <p:nvSpPr>
          <p:cNvPr id="3" name="Title 2">
            <a:extLst>
              <a:ext uri="{FF2B5EF4-FFF2-40B4-BE49-F238E27FC236}">
                <a16:creationId xmlns:a16="http://schemas.microsoft.com/office/drawing/2014/main" id="{4DCB1BA5-5144-43FF-BD8B-DEF1C3986970}"/>
              </a:ext>
            </a:extLst>
          </p:cNvPr>
          <p:cNvSpPr>
            <a:spLocks noGrp="1"/>
          </p:cNvSpPr>
          <p:nvPr>
            <p:ph type="title"/>
          </p:nvPr>
        </p:nvSpPr>
        <p:spPr/>
        <p:txBody>
          <a:bodyPr/>
          <a:lstStyle/>
          <a:p>
            <a:r>
              <a:rPr lang="en-US" dirty="0"/>
              <a:t>Cloud native investments</a:t>
            </a:r>
          </a:p>
        </p:txBody>
      </p:sp>
    </p:spTree>
    <p:extLst>
      <p:ext uri="{BB962C8B-B14F-4D97-AF65-F5344CB8AC3E}">
        <p14:creationId xmlns:p14="http://schemas.microsoft.com/office/powerpoint/2010/main" val="218762441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8047" y="2084172"/>
            <a:ext cx="11354714" cy="1162178"/>
          </a:xfrm>
        </p:spPr>
        <p:txBody>
          <a:bodyPr/>
          <a:lstStyle/>
          <a:p>
            <a:r>
              <a:rPr lang="en-US" dirty="0"/>
              <a:t>Learn more</a:t>
            </a:r>
          </a:p>
        </p:txBody>
      </p:sp>
    </p:spTree>
    <p:extLst>
      <p:ext uri="{BB962C8B-B14F-4D97-AF65-F5344CB8AC3E}">
        <p14:creationId xmlns:p14="http://schemas.microsoft.com/office/powerpoint/2010/main" val="29190620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E3ABE3-C673-4960-937A-BECABDD63775}"/>
              </a:ext>
            </a:extLst>
          </p:cNvPr>
          <p:cNvSpPr>
            <a:spLocks noGrp="1"/>
          </p:cNvSpPr>
          <p:nvPr>
            <p:ph type="body" sz="quarter" idx="10"/>
          </p:nvPr>
        </p:nvSpPr>
        <p:spPr>
          <a:xfrm>
            <a:off x="266920" y="922633"/>
            <a:ext cx="11653523" cy="727700"/>
          </a:xfrm>
        </p:spPr>
        <p:txBody>
          <a:bodyPr/>
          <a:lstStyle/>
          <a:p>
            <a:pPr marL="0" indent="0">
              <a:buNone/>
            </a:pPr>
            <a:r>
              <a:rPr lang="en-US" dirty="0"/>
              <a:t>try.dot.net </a:t>
            </a:r>
          </a:p>
        </p:txBody>
      </p:sp>
      <p:sp>
        <p:nvSpPr>
          <p:cNvPr id="3" name="Title 2">
            <a:extLst>
              <a:ext uri="{FF2B5EF4-FFF2-40B4-BE49-F238E27FC236}">
                <a16:creationId xmlns:a16="http://schemas.microsoft.com/office/drawing/2014/main" id="{472F8CEB-E7E0-4059-9D7C-D114A6A2A050}"/>
              </a:ext>
            </a:extLst>
          </p:cNvPr>
          <p:cNvSpPr>
            <a:spLocks noGrp="1"/>
          </p:cNvSpPr>
          <p:nvPr>
            <p:ph type="title"/>
          </p:nvPr>
        </p:nvSpPr>
        <p:spPr/>
        <p:txBody>
          <a:bodyPr/>
          <a:lstStyle/>
          <a:p>
            <a:r>
              <a:rPr lang="en-US" dirty="0"/>
              <a:t>Learn how to program with C#</a:t>
            </a:r>
          </a:p>
        </p:txBody>
      </p:sp>
      <p:pic>
        <p:nvPicPr>
          <p:cNvPr id="5" name="Picture 4"/>
          <p:cNvPicPr>
            <a:picLocks noChangeAspect="1"/>
          </p:cNvPicPr>
          <p:nvPr/>
        </p:nvPicPr>
        <p:blipFill>
          <a:blip r:embed="rId3"/>
          <a:stretch>
            <a:fillRect/>
          </a:stretch>
        </p:blipFill>
        <p:spPr>
          <a:xfrm>
            <a:off x="3322850" y="1693928"/>
            <a:ext cx="8869150" cy="5164072"/>
          </a:xfrm>
          <a:prstGeom prst="rect">
            <a:avLst/>
          </a:prstGeom>
        </p:spPr>
      </p:pic>
    </p:spTree>
    <p:extLst>
      <p:ext uri="{BB962C8B-B14F-4D97-AF65-F5344CB8AC3E}">
        <p14:creationId xmlns:p14="http://schemas.microsoft.com/office/powerpoint/2010/main" val="8247543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9D418D-764C-49DC-B9A8-A18BD0D14F6B}"/>
              </a:ext>
            </a:extLst>
          </p:cNvPr>
          <p:cNvSpPr>
            <a:spLocks noGrp="1"/>
          </p:cNvSpPr>
          <p:nvPr>
            <p:ph type="body" sz="quarter" idx="10"/>
          </p:nvPr>
        </p:nvSpPr>
        <p:spPr>
          <a:xfrm>
            <a:off x="269239" y="1189177"/>
            <a:ext cx="11653523" cy="727700"/>
          </a:xfrm>
        </p:spPr>
        <p:txBody>
          <a:bodyPr/>
          <a:lstStyle/>
          <a:p>
            <a:pPr marL="0" indent="0">
              <a:buNone/>
            </a:pPr>
            <a:r>
              <a:rPr lang="en-US" dirty="0">
                <a:hlinkClick r:id="rId2"/>
              </a:rPr>
              <a:t>https://docs.microsoft.com/en-us/learn/</a:t>
            </a:r>
            <a:endParaRPr lang="en-US" dirty="0"/>
          </a:p>
        </p:txBody>
      </p:sp>
      <p:sp>
        <p:nvSpPr>
          <p:cNvPr id="3" name="Title 2">
            <a:extLst>
              <a:ext uri="{FF2B5EF4-FFF2-40B4-BE49-F238E27FC236}">
                <a16:creationId xmlns:a16="http://schemas.microsoft.com/office/drawing/2014/main" id="{F31BC3FE-7213-4B2A-B05F-0CA8D081AA93}"/>
              </a:ext>
            </a:extLst>
          </p:cNvPr>
          <p:cNvSpPr>
            <a:spLocks noGrp="1"/>
          </p:cNvSpPr>
          <p:nvPr>
            <p:ph type="title"/>
          </p:nvPr>
        </p:nvSpPr>
        <p:spPr/>
        <p:txBody>
          <a:bodyPr/>
          <a:lstStyle/>
          <a:p>
            <a:r>
              <a:rPr lang="en-US" dirty="0"/>
              <a:t>Learn? Microsoft Learn</a:t>
            </a:r>
          </a:p>
        </p:txBody>
      </p:sp>
      <p:pic>
        <p:nvPicPr>
          <p:cNvPr id="4" name="Picture 3">
            <a:extLst>
              <a:ext uri="{FF2B5EF4-FFF2-40B4-BE49-F238E27FC236}">
                <a16:creationId xmlns:a16="http://schemas.microsoft.com/office/drawing/2014/main" id="{295F59B7-0592-4144-9DE8-3BAE943DE72C}"/>
              </a:ext>
            </a:extLst>
          </p:cNvPr>
          <p:cNvPicPr>
            <a:picLocks noChangeAspect="1"/>
          </p:cNvPicPr>
          <p:nvPr/>
        </p:nvPicPr>
        <p:blipFill>
          <a:blip r:embed="rId3"/>
          <a:stretch>
            <a:fillRect/>
          </a:stretch>
        </p:blipFill>
        <p:spPr>
          <a:xfrm>
            <a:off x="3517750" y="1978734"/>
            <a:ext cx="8674249" cy="4879265"/>
          </a:xfrm>
          <a:prstGeom prst="rect">
            <a:avLst/>
          </a:prstGeom>
        </p:spPr>
      </p:pic>
    </p:spTree>
    <p:extLst>
      <p:ext uri="{BB962C8B-B14F-4D97-AF65-F5344CB8AC3E}">
        <p14:creationId xmlns:p14="http://schemas.microsoft.com/office/powerpoint/2010/main" val="11353097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DB7EE3-7229-48CA-8EF9-2EA4CF0CEE5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9D60033C-02CD-4042-94A1-A542FF23145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726611C-F31B-4B4B-89E0-DC25E9CA94E8}"/>
              </a:ext>
            </a:extLst>
          </p:cNvPr>
          <p:cNvPicPr>
            <a:picLocks noChangeAspect="1"/>
          </p:cNvPicPr>
          <p:nvPr/>
        </p:nvPicPr>
        <p:blipFill>
          <a:blip r:embed="rId3"/>
          <a:stretch>
            <a:fillRect/>
          </a:stretch>
        </p:blipFill>
        <p:spPr>
          <a:xfrm>
            <a:off x="0" y="456791"/>
            <a:ext cx="12774109" cy="7185436"/>
          </a:xfrm>
          <a:prstGeom prst="rect">
            <a:avLst/>
          </a:prstGeom>
        </p:spPr>
      </p:pic>
      <p:sp>
        <p:nvSpPr>
          <p:cNvPr id="6" name="TextBox 5">
            <a:extLst>
              <a:ext uri="{FF2B5EF4-FFF2-40B4-BE49-F238E27FC236}">
                <a16:creationId xmlns:a16="http://schemas.microsoft.com/office/drawing/2014/main" id="{60730D4A-ECE8-49D9-975C-9878C963AC11}"/>
              </a:ext>
            </a:extLst>
          </p:cNvPr>
          <p:cNvSpPr txBox="1"/>
          <p:nvPr/>
        </p:nvSpPr>
        <p:spPr>
          <a:xfrm>
            <a:off x="5705921" y="-5794"/>
            <a:ext cx="6653604" cy="646331"/>
          </a:xfrm>
          <a:prstGeom prst="rect">
            <a:avLst/>
          </a:prstGeom>
          <a:noFill/>
        </p:spPr>
        <p:txBody>
          <a:bodyPr wrap="square">
            <a:spAutoFit/>
          </a:bodyPr>
          <a:lstStyle/>
          <a:p>
            <a:r>
              <a:rPr lang="en-US" dirty="0">
                <a:hlinkClick r:id="rId4"/>
              </a:rPr>
              <a:t>https://github.com/dotnet-architecture</a:t>
            </a:r>
            <a:endParaRPr lang="en-US" dirty="0"/>
          </a:p>
          <a:p>
            <a:r>
              <a:rPr lang="en-US" dirty="0">
                <a:hlinkClick r:id="rId5"/>
              </a:rPr>
              <a:t>https://dotnet.microsoft.com/learn/dotnet/architecture-guides</a:t>
            </a:r>
            <a:endParaRPr lang="en-US" dirty="0"/>
          </a:p>
        </p:txBody>
      </p:sp>
    </p:spTree>
    <p:extLst>
      <p:ext uri="{BB962C8B-B14F-4D97-AF65-F5344CB8AC3E}">
        <p14:creationId xmlns:p14="http://schemas.microsoft.com/office/powerpoint/2010/main" val="2743270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8047" y="2084172"/>
            <a:ext cx="11354714" cy="1826975"/>
          </a:xfrm>
        </p:spPr>
        <p:txBody>
          <a:bodyPr/>
          <a:lstStyle/>
          <a:p>
            <a:r>
              <a:rPr lang="en-US" dirty="0"/>
              <a:t>Thanks!</a:t>
            </a:r>
            <a:br>
              <a:rPr lang="en-US" dirty="0"/>
            </a:br>
            <a:r>
              <a:rPr lang="en-US" sz="4800" dirty="0"/>
              <a:t>Questions?</a:t>
            </a:r>
            <a:endParaRPr lang="en-US" dirty="0"/>
          </a:p>
        </p:txBody>
      </p:sp>
    </p:spTree>
    <p:extLst>
      <p:ext uri="{BB962C8B-B14F-4D97-AF65-F5344CB8AC3E}">
        <p14:creationId xmlns:p14="http://schemas.microsoft.com/office/powerpoint/2010/main" val="18499128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2"/>
          <p:cNvSpPr>
            <a:spLocks noGrp="1"/>
          </p:cNvSpPr>
          <p:nvPr>
            <p:ph type="title" idx="4294967295"/>
          </p:nvPr>
        </p:nvSpPr>
        <p:spPr>
          <a:xfrm>
            <a:off x="592647" y="451905"/>
            <a:ext cx="10345738" cy="900113"/>
          </a:xfrm>
        </p:spPr>
        <p:txBody>
          <a:bodyPr/>
          <a:lstStyle/>
          <a:p>
            <a:r>
              <a:rPr lang="en-US">
                <a:solidFill>
                  <a:schemeClr val="tx1"/>
                </a:solidFill>
              </a:rPr>
              <a:t>.NET ecosystem momentum </a:t>
            </a:r>
            <a:endParaRPr lang="en-US">
              <a:solidFill>
                <a:schemeClr val="tx1"/>
              </a:solidFill>
              <a:latin typeface="Segoe UI" panose="020B0502040204020203" pitchFamily="34" charset="0"/>
              <a:cs typeface="Segoe UI" panose="020B0502040204020203" pitchFamily="34" charset="0"/>
            </a:endParaRPr>
          </a:p>
        </p:txBody>
      </p:sp>
      <p:sp>
        <p:nvSpPr>
          <p:cNvPr id="46" name="3 arrow"/>
          <p:cNvSpPr/>
          <p:nvPr/>
        </p:nvSpPr>
        <p:spPr bwMode="auto">
          <a:xfrm>
            <a:off x="0" y="1413105"/>
            <a:ext cx="12192000" cy="4482124"/>
          </a:xfrm>
          <a:prstGeom prst="rect">
            <a:avLst/>
          </a:prstGeom>
          <a:solidFill>
            <a:srgbClr val="512BD4"/>
          </a:solidFill>
          <a:ln w="25400" cap="flat" cmpd="sng" algn="ctr">
            <a:noFill/>
            <a:prstDash val="solid"/>
            <a:headEnd type="none" w="med" len="med"/>
            <a:tailEnd type="none" w="med" len="med"/>
          </a:ln>
          <a:effectLst/>
        </p:spPr>
        <p:txBody>
          <a:bodyPr vert="horz" wrap="square" lIns="448212" tIns="448212" rIns="448212" bIns="403391" numCol="1" rtlCol="0" anchor="t" anchorCtr="0" compatLnSpc="1">
            <a:prstTxWarp prst="textNoShape">
              <a:avLst/>
            </a:prstTxWarp>
          </a:bodyPr>
          <a:lstStyle/>
          <a:p>
            <a:pPr marL="0" marR="0" lvl="0" indent="0" algn="l" defTabSz="895859" rtl="0" eaLnBrk="1" fontAlgn="base" latinLnBrk="0" hangingPunct="1">
              <a:lnSpc>
                <a:spcPct val="90000"/>
              </a:lnSpc>
              <a:spcBef>
                <a:spcPct val="0"/>
              </a:spcBef>
              <a:spcAft>
                <a:spcPct val="0"/>
              </a:spcAft>
              <a:buClrTx/>
              <a:buSzTx/>
              <a:buFontTx/>
              <a:buNone/>
              <a:tabLst/>
              <a:defRPr/>
            </a:pPr>
            <a:endParaRPr kumimoji="0" lang="en-US" sz="3137" b="0" i="0" u="none" strike="noStrike" kern="0" cap="none" spc="0" normalizeH="0" baseline="0" noProof="0">
              <a:ln>
                <a:noFill/>
              </a:ln>
              <a:gradFill>
                <a:gsLst>
                  <a:gs pos="9583">
                    <a:srgbClr val="FFFFFF"/>
                  </a:gs>
                  <a:gs pos="24000">
                    <a:srgbClr val="FFFFFF"/>
                  </a:gs>
                </a:gsLst>
                <a:lin ang="5400000" scaled="0"/>
              </a:gradFill>
              <a:effectLst/>
              <a:uLnTx/>
              <a:uFillTx/>
              <a:latin typeface="Segoe UI Light"/>
              <a:ea typeface="ＭＳ Ｐゴシック" charset="0"/>
              <a:cs typeface="+mn-cs"/>
            </a:endParaRPr>
          </a:p>
        </p:txBody>
      </p:sp>
      <p:cxnSp>
        <p:nvCxnSpPr>
          <p:cNvPr id="10" name="Straight Connector 9"/>
          <p:cNvCxnSpPr/>
          <p:nvPr/>
        </p:nvCxnSpPr>
        <p:spPr>
          <a:xfrm>
            <a:off x="4131440" y="1383838"/>
            <a:ext cx="0" cy="4482124"/>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195440" y="1383838"/>
            <a:ext cx="0" cy="4482124"/>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7751" y="3624900"/>
            <a:ext cx="12191377"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A757BC7-2C36-4CD8-8407-25BDC845976B}"/>
              </a:ext>
            </a:extLst>
          </p:cNvPr>
          <p:cNvGrpSpPr/>
          <p:nvPr/>
        </p:nvGrpSpPr>
        <p:grpSpPr>
          <a:xfrm>
            <a:off x="8195439" y="1383838"/>
            <a:ext cx="4146450" cy="2093358"/>
            <a:chOff x="8195439" y="1383838"/>
            <a:chExt cx="4146450" cy="2093358"/>
          </a:xfrm>
        </p:grpSpPr>
        <p:pic>
          <p:nvPicPr>
            <p:cNvPr id="9" name="Picture 8" descr="A picture containing drawing&#10;&#10;Description automatically generated">
              <a:extLst>
                <a:ext uri="{FF2B5EF4-FFF2-40B4-BE49-F238E27FC236}">
                  <a16:creationId xmlns:a16="http://schemas.microsoft.com/office/drawing/2014/main" id="{84F24BA0-986C-4E8F-BBCA-16DF3A7C1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0833" y="2841713"/>
              <a:ext cx="597685" cy="597685"/>
            </a:xfrm>
            <a:prstGeom prst="rect">
              <a:avLst/>
            </a:prstGeom>
          </p:spPr>
        </p:pic>
        <p:grpSp>
          <p:nvGrpSpPr>
            <p:cNvPr id="14" name="Group 13"/>
            <p:cNvGrpSpPr/>
            <p:nvPr/>
          </p:nvGrpSpPr>
          <p:grpSpPr>
            <a:xfrm>
              <a:off x="8195439" y="1383838"/>
              <a:ext cx="4146450" cy="2093358"/>
              <a:chOff x="8290983" y="2124076"/>
              <a:chExt cx="5972239" cy="2135334"/>
            </a:xfrm>
          </p:grpSpPr>
          <p:sp>
            <p:nvSpPr>
              <p:cNvPr id="26" name="Rectangle 25"/>
              <p:cNvSpPr/>
              <p:nvPr/>
            </p:nvSpPr>
            <p:spPr>
              <a:xfrm>
                <a:off x="8290983" y="2124076"/>
                <a:ext cx="5972239" cy="1754245"/>
              </a:xfrm>
              <a:prstGeom prst="rect">
                <a:avLst/>
              </a:prstGeom>
            </p:spPr>
            <p:txBody>
              <a:bodyPr wrap="none" lIns="448212" tIns="448212" rIns="448212" bIns="448212">
                <a:spAutoFit/>
              </a:bodyPr>
              <a:lstStyle/>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3921" b="0" i="0" u="none" strike="noStrike" kern="0" cap="none" spc="0" normalizeH="0" baseline="0" noProof="0">
                    <a:ln>
                      <a:noFill/>
                    </a:ln>
                    <a:gradFill>
                      <a:gsLst>
                        <a:gs pos="92593">
                          <a:srgbClr val="FFFFFF"/>
                        </a:gs>
                        <a:gs pos="65741">
                          <a:srgbClr val="FFFFFF"/>
                        </a:gs>
                      </a:gsLst>
                      <a:lin ang="5400000" scaled="1"/>
                    </a:gradFill>
                    <a:effectLst/>
                    <a:uLnTx/>
                    <a:uFillTx/>
                    <a:latin typeface="Segoe UI Light"/>
                    <a:ea typeface="Segoe UI" pitchFamily="34" charset="0"/>
                    <a:cs typeface="Segoe UI" pitchFamily="34" charset="0"/>
                  </a:rPr>
                  <a:t>Top 30</a:t>
                </a:r>
              </a:p>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gradFill>
                      <a:gsLst>
                        <a:gs pos="92593">
                          <a:srgbClr val="FFFFFF"/>
                        </a:gs>
                        <a:gs pos="65741">
                          <a:srgbClr val="FFFFFF"/>
                        </a:gs>
                      </a:gsLst>
                      <a:lin ang="5400000" scaled="1"/>
                    </a:gradFill>
                    <a:effectLst/>
                    <a:uLnTx/>
                    <a:uFillTx/>
                    <a:latin typeface="Segoe UI"/>
                    <a:ea typeface="Segoe UI" pitchFamily="34" charset="0"/>
                    <a:cs typeface="Segoe UI" pitchFamily="34" charset="0"/>
                  </a:rPr>
                  <a:t>Highest velocity OSS projects</a:t>
                </a:r>
              </a:p>
            </p:txBody>
          </p:sp>
          <p:sp>
            <p:nvSpPr>
              <p:cNvPr id="15" name="Title 2"/>
              <p:cNvSpPr txBox="1">
                <a:spLocks/>
              </p:cNvSpPr>
              <p:nvPr/>
            </p:nvSpPr>
            <p:spPr>
              <a:xfrm>
                <a:off x="8918176" y="3713140"/>
                <a:ext cx="3571710" cy="546270"/>
              </a:xfrm>
              <a:prstGeom prst="rect">
                <a:avLst/>
              </a:prstGeom>
            </p:spPr>
            <p:txBody>
              <a:bodyPr wrap="square" lIns="0"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sym typeface="Wingdings" panose="05000000000000000000" pitchFamily="2" charset="2"/>
                  </a:rPr>
                  <a:t>github.com/dotnet</a:t>
                </a:r>
                <a:br>
                  <a:rPr kumimoji="0" lang="en-US" sz="16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sym typeface="Wingdings" panose="05000000000000000000" pitchFamily="2" charset="2"/>
                  </a:rPr>
                </a:br>
                <a:r>
                  <a:rPr kumimoji="0" lang="en-US" sz="16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sym typeface="Wingdings" panose="05000000000000000000" pitchFamily="2" charset="2"/>
                  </a:rPr>
                  <a:t>github.com/</a:t>
                </a:r>
                <a:r>
                  <a:rPr kumimoji="0" lang="en-US" sz="1600" b="0" i="0" u="none" strike="noStrike" kern="0" cap="none" spc="0" normalizeH="0" baseline="0" noProof="0" err="1">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sym typeface="Wingdings" panose="05000000000000000000" pitchFamily="2" charset="2"/>
                  </a:rPr>
                  <a:t>aspnet</a:t>
                </a:r>
                <a:endParaRPr kumimoji="0" lang="en-US" sz="16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sym typeface="Wingdings" panose="05000000000000000000" pitchFamily="2" charset="2"/>
                </a:endParaRPr>
              </a:p>
            </p:txBody>
          </p:sp>
        </p:grpSp>
      </p:grpSp>
      <p:grpSp>
        <p:nvGrpSpPr>
          <p:cNvPr id="20" name="Group 19"/>
          <p:cNvGrpSpPr/>
          <p:nvPr/>
        </p:nvGrpSpPr>
        <p:grpSpPr>
          <a:xfrm>
            <a:off x="8195439" y="3624902"/>
            <a:ext cx="5085279" cy="2345572"/>
            <a:chOff x="8290982" y="4410076"/>
            <a:chExt cx="5187249" cy="2392604"/>
          </a:xfrm>
        </p:grpSpPr>
        <p:sp>
          <p:nvSpPr>
            <p:cNvPr id="45" name="Rectangle 44"/>
            <p:cNvSpPr/>
            <p:nvPr/>
          </p:nvSpPr>
          <p:spPr>
            <a:xfrm>
              <a:off x="8290982" y="4410076"/>
              <a:ext cx="5187249" cy="2392604"/>
            </a:xfrm>
            <a:prstGeom prst="rect">
              <a:avLst/>
            </a:prstGeom>
          </p:spPr>
          <p:txBody>
            <a:bodyPr wrap="square" lIns="448212" tIns="448212" rIns="448212" bIns="448212">
              <a:spAutoFit/>
            </a:bodyPr>
            <a:lstStyle/>
            <a:p>
              <a:pPr marL="0" marR="0" lvl="1" indent="0" algn="l" defTabSz="1218365" rtl="0" eaLnBrk="1" fontAlgn="base" latinLnBrk="0" hangingPunct="1">
                <a:lnSpc>
                  <a:spcPct val="90000"/>
                </a:lnSpc>
                <a:spcBef>
                  <a:spcPts val="0"/>
                </a:spcBef>
                <a:spcAft>
                  <a:spcPct val="0"/>
                </a:spcAft>
                <a:buClrTx/>
                <a:buSzTx/>
                <a:buFontTx/>
                <a:buNone/>
                <a:tabLst/>
                <a:defRPr/>
              </a:pPr>
              <a:r>
                <a:rPr kumimoji="0" lang="en-US" sz="4000" b="0" i="0" u="none" strike="noStrike" kern="0" cap="none" spc="0" normalizeH="0" baseline="0" noProof="0">
                  <a:ln>
                    <a:noFill/>
                  </a:ln>
                  <a:gradFill>
                    <a:gsLst>
                      <a:gs pos="92593">
                        <a:srgbClr val="FFFFFF"/>
                      </a:gs>
                      <a:gs pos="65741">
                        <a:srgbClr val="FFFFFF"/>
                      </a:gs>
                    </a:gsLst>
                    <a:lin ang="5400000" scaled="1"/>
                  </a:gradFill>
                  <a:effectLst/>
                  <a:uLnTx/>
                  <a:uFillTx/>
                  <a:latin typeface="Segoe UI Light"/>
                  <a:ea typeface="Segoe UI" pitchFamily="34" charset="0"/>
                  <a:cs typeface="Segoe UI" pitchFamily="34" charset="0"/>
                </a:rPr>
                <a:t>40%</a:t>
              </a:r>
            </a:p>
            <a:p>
              <a:pPr marL="0" marR="0" lvl="1" indent="0" algn="l" defTabSz="1218365" rtl="0" eaLnBrk="1" fontAlgn="base" latinLnBrk="0" hangingPunct="1">
                <a:lnSpc>
                  <a:spcPct val="90000"/>
                </a:lnSpc>
                <a:spcBef>
                  <a:spcPts val="0"/>
                </a:spcBef>
                <a:spcAft>
                  <a:spcPct val="0"/>
                </a:spcAft>
                <a:buClrTx/>
                <a:buSzTx/>
                <a:buFontTx/>
                <a:buNone/>
                <a:tabLst/>
                <a:defRPr/>
              </a:pPr>
              <a:r>
                <a:rPr kumimoji="0" lang="en-US" sz="2000" b="0" i="0" u="none" strike="noStrike" kern="0" cap="none" spc="0" normalizeH="0" baseline="0" noProof="0">
                  <a:ln>
                    <a:noFill/>
                  </a:ln>
                  <a:gradFill>
                    <a:gsLst>
                      <a:gs pos="92593">
                        <a:srgbClr val="FFFFFF"/>
                      </a:gs>
                      <a:gs pos="65741">
                        <a:srgbClr val="FFFFFF"/>
                      </a:gs>
                    </a:gsLst>
                    <a:lin ang="5400000" scaled="1"/>
                  </a:gradFill>
                  <a:effectLst/>
                  <a:uLnTx/>
                  <a:uFillTx/>
                  <a:latin typeface="Segoe UI"/>
                  <a:ea typeface="Segoe UI" pitchFamily="34" charset="0"/>
                  <a:cs typeface="Segoe UI" pitchFamily="34" charset="0"/>
                </a:rPr>
                <a:t>New to .NET are students</a:t>
              </a:r>
            </a:p>
            <a:p>
              <a:pPr marL="0" marR="0" lvl="1" indent="0" algn="l" defTabSz="1218365" rtl="0" eaLnBrk="1" fontAlgn="base" latinLnBrk="0" hangingPunct="1">
                <a:lnSpc>
                  <a:spcPct val="90000"/>
                </a:lnSpc>
                <a:spcBef>
                  <a:spcPts val="0"/>
                </a:spcBef>
                <a:spcAft>
                  <a:spcPct val="0"/>
                </a:spcAft>
                <a:buClrTx/>
                <a:buSzTx/>
                <a:buFontTx/>
                <a:buNone/>
                <a:tabLst/>
                <a:defRPr/>
              </a:pPr>
              <a:endParaRPr kumimoji="0" lang="en-US" sz="4000" b="0" i="0" u="none" strike="noStrike" kern="0" cap="none" spc="0" normalizeH="0" baseline="0" noProof="0">
                <a:ln>
                  <a:noFill/>
                </a:ln>
                <a:gradFill>
                  <a:gsLst>
                    <a:gs pos="92593">
                      <a:srgbClr val="FFFFFF"/>
                    </a:gs>
                    <a:gs pos="65741">
                      <a:srgbClr val="FFFFFF"/>
                    </a:gs>
                  </a:gsLst>
                  <a:lin ang="5400000" scaled="1"/>
                </a:gradFill>
                <a:effectLst/>
                <a:uLnTx/>
                <a:uFillTx/>
                <a:latin typeface="Segoe UI Light"/>
                <a:ea typeface="Segoe UI" pitchFamily="34" charset="0"/>
                <a:cs typeface="Segoe UI" pitchFamily="34" charset="0"/>
              </a:endParaRPr>
            </a:p>
          </p:txBody>
        </p:sp>
        <p:sp>
          <p:nvSpPr>
            <p:cNvPr id="41" name="Title 2"/>
            <p:cNvSpPr txBox="1">
              <a:spLocks/>
            </p:cNvSpPr>
            <p:nvPr/>
          </p:nvSpPr>
          <p:spPr>
            <a:xfrm>
              <a:off x="8644406" y="6068687"/>
              <a:ext cx="3229470" cy="320227"/>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sym typeface="Wingdings" panose="05000000000000000000" pitchFamily="2" charset="2"/>
                </a:rPr>
                <a:t>dot.net download survey</a:t>
              </a:r>
            </a:p>
          </p:txBody>
        </p:sp>
      </p:grpSp>
      <p:grpSp>
        <p:nvGrpSpPr>
          <p:cNvPr id="8" name="Group 7">
            <a:extLst>
              <a:ext uri="{FF2B5EF4-FFF2-40B4-BE49-F238E27FC236}">
                <a16:creationId xmlns:a16="http://schemas.microsoft.com/office/drawing/2014/main" id="{513DB3A8-7102-4153-9CDF-1C33CC063270}"/>
              </a:ext>
            </a:extLst>
          </p:cNvPr>
          <p:cNvGrpSpPr/>
          <p:nvPr/>
        </p:nvGrpSpPr>
        <p:grpSpPr>
          <a:xfrm>
            <a:off x="4131438" y="3624900"/>
            <a:ext cx="4714439" cy="2348163"/>
            <a:chOff x="4131440" y="3624899"/>
            <a:chExt cx="4714439" cy="2348163"/>
          </a:xfrm>
        </p:grpSpPr>
        <p:pic>
          <p:nvPicPr>
            <p:cNvPr id="4" name="Graphic 3">
              <a:extLst>
                <a:ext uri="{FF2B5EF4-FFF2-40B4-BE49-F238E27FC236}">
                  <a16:creationId xmlns:a16="http://schemas.microsoft.com/office/drawing/2014/main" id="{70F50667-4557-4785-BDB5-D644B9EB83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4759" y="5042502"/>
              <a:ext cx="1861120" cy="930560"/>
            </a:xfrm>
            <a:prstGeom prst="rect">
              <a:avLst/>
            </a:prstGeom>
          </p:spPr>
        </p:pic>
        <p:grpSp>
          <p:nvGrpSpPr>
            <p:cNvPr id="21" name="Group 20"/>
            <p:cNvGrpSpPr/>
            <p:nvPr/>
          </p:nvGrpSpPr>
          <p:grpSpPr>
            <a:xfrm>
              <a:off x="4131440" y="3624899"/>
              <a:ext cx="3259584" cy="1962611"/>
              <a:chOff x="4145491" y="4410076"/>
              <a:chExt cx="3324945" cy="2001966"/>
            </a:xfrm>
          </p:grpSpPr>
          <p:sp>
            <p:nvSpPr>
              <p:cNvPr id="50" name="Rectangle 49"/>
              <p:cNvSpPr/>
              <p:nvPr/>
            </p:nvSpPr>
            <p:spPr>
              <a:xfrm>
                <a:off x="4145491" y="4410076"/>
                <a:ext cx="3103414" cy="1754326"/>
              </a:xfrm>
              <a:prstGeom prst="rect">
                <a:avLst/>
              </a:prstGeom>
            </p:spPr>
            <p:txBody>
              <a:bodyPr wrap="none" lIns="448212" tIns="448212" rIns="448212" bIns="448212">
                <a:spAutoFit/>
              </a:bodyPr>
              <a:lstStyle/>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3921" b="0" i="0" u="none" strike="noStrike" kern="0" cap="none" spc="0" normalizeH="0" baseline="0" noProof="0">
                    <a:ln>
                      <a:noFill/>
                    </a:ln>
                    <a:gradFill>
                      <a:gsLst>
                        <a:gs pos="92593">
                          <a:srgbClr val="FFFFFF"/>
                        </a:gs>
                        <a:gs pos="65741">
                          <a:srgbClr val="FFFFFF"/>
                        </a:gs>
                      </a:gsLst>
                      <a:lin ang="5400000" scaled="1"/>
                    </a:gradFill>
                    <a:effectLst/>
                    <a:uLnTx/>
                    <a:uFillTx/>
                    <a:latin typeface="Segoe UI Light"/>
                    <a:ea typeface="Segoe UI" pitchFamily="34" charset="0"/>
                    <a:cs typeface="Segoe UI" pitchFamily="34" charset="0"/>
                  </a:rPr>
                  <a:t>7x</a:t>
                </a:r>
              </a:p>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gradFill>
                      <a:gsLst>
                        <a:gs pos="92593">
                          <a:srgbClr val="FFFFFF"/>
                        </a:gs>
                        <a:gs pos="65741">
                          <a:srgbClr val="FFFFFF"/>
                        </a:gs>
                      </a:gsLst>
                      <a:lin ang="5400000" scaled="1"/>
                    </a:gradFill>
                    <a:effectLst/>
                    <a:uLnTx/>
                    <a:uFillTx/>
                    <a:latin typeface="Segoe UI"/>
                    <a:ea typeface="Segoe UI" pitchFamily="34" charset="0"/>
                    <a:cs typeface="Segoe UI" pitchFamily="34" charset="0"/>
                  </a:rPr>
                  <a:t>Faster than Node.js</a:t>
                </a:r>
              </a:p>
            </p:txBody>
          </p:sp>
          <p:sp>
            <p:nvSpPr>
              <p:cNvPr id="37" name="Rectangle 36"/>
              <p:cNvSpPr/>
              <p:nvPr/>
            </p:nvSpPr>
            <p:spPr>
              <a:xfrm>
                <a:off x="4468160" y="6035304"/>
                <a:ext cx="3002276" cy="376738"/>
              </a:xfrm>
              <a:prstGeom prst="rect">
                <a:avLst/>
              </a:prstGeom>
            </p:spPr>
            <p:txBody>
              <a:bodyPr wrap="square" anchor="ctr" anchorCtr="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rPr>
                  <a:t>ASP.NET Core</a:t>
                </a:r>
              </a:p>
            </p:txBody>
          </p:sp>
        </p:grpSp>
      </p:grpSp>
      <p:grpSp>
        <p:nvGrpSpPr>
          <p:cNvPr id="22" name="Group 21"/>
          <p:cNvGrpSpPr/>
          <p:nvPr/>
        </p:nvGrpSpPr>
        <p:grpSpPr>
          <a:xfrm>
            <a:off x="67440" y="3624900"/>
            <a:ext cx="3632687" cy="1931340"/>
            <a:chOff x="-1" y="4410076"/>
            <a:chExt cx="3705529" cy="1970067"/>
          </a:xfrm>
        </p:grpSpPr>
        <p:sp>
          <p:nvSpPr>
            <p:cNvPr id="43" name="Rectangle 42"/>
            <p:cNvSpPr/>
            <p:nvPr/>
          </p:nvSpPr>
          <p:spPr>
            <a:xfrm>
              <a:off x="-1" y="4410076"/>
              <a:ext cx="3271398" cy="1754245"/>
            </a:xfrm>
            <a:prstGeom prst="rect">
              <a:avLst/>
            </a:prstGeom>
          </p:spPr>
          <p:txBody>
            <a:bodyPr wrap="none" lIns="448212" tIns="448212" rIns="448212" bIns="448212">
              <a:spAutoFit/>
            </a:bodyPr>
            <a:lstStyle/>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3921" b="0" i="0" u="none" strike="noStrike" kern="0" cap="none" spc="0" normalizeH="0" baseline="0" noProof="0">
                  <a:ln>
                    <a:noFill/>
                  </a:ln>
                  <a:gradFill>
                    <a:gsLst>
                      <a:gs pos="92593">
                        <a:srgbClr val="FFFFFF"/>
                      </a:gs>
                      <a:gs pos="65741">
                        <a:srgbClr val="FFFFFF"/>
                      </a:gs>
                    </a:gsLst>
                    <a:lin ang="5400000" scaled="1"/>
                  </a:gradFill>
                  <a:effectLst/>
                  <a:uLnTx/>
                  <a:uFillTx/>
                  <a:latin typeface="Segoe UI Light"/>
                  <a:ea typeface="Segoe UI" pitchFamily="34" charset="0"/>
                  <a:cs typeface="Segoe UI" pitchFamily="34" charset="0"/>
                </a:rPr>
                <a:t>Top 5</a:t>
              </a:r>
            </a:p>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gradFill>
                    <a:gsLst>
                      <a:gs pos="92593">
                        <a:srgbClr val="FFFFFF"/>
                      </a:gs>
                      <a:gs pos="65741">
                        <a:srgbClr val="FFFFFF"/>
                      </a:gs>
                    </a:gsLst>
                    <a:lin ang="5400000" scaled="1"/>
                  </a:gradFill>
                  <a:effectLst/>
                  <a:uLnTx/>
                  <a:uFillTx/>
                  <a:latin typeface="Segoe UI"/>
                  <a:ea typeface="Segoe UI" pitchFamily="34" charset="0"/>
                  <a:cs typeface="Segoe UI" pitchFamily="34" charset="0"/>
                </a:rPr>
                <a:t>Language on GitHub</a:t>
              </a:r>
            </a:p>
          </p:txBody>
        </p:sp>
        <p:sp>
          <p:nvSpPr>
            <p:cNvPr id="47" name="Title 2"/>
            <p:cNvSpPr txBox="1">
              <a:spLocks/>
            </p:cNvSpPr>
            <p:nvPr/>
          </p:nvSpPr>
          <p:spPr>
            <a:xfrm>
              <a:off x="383091" y="5897465"/>
              <a:ext cx="2205535" cy="433249"/>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sym typeface="Wingdings" panose="05000000000000000000" pitchFamily="2" charset="2"/>
                </a:rPr>
                <a:t>C#</a:t>
              </a:r>
            </a:p>
          </p:txBody>
        </p:sp>
        <p:pic>
          <p:nvPicPr>
            <p:cNvPr id="2050" name="Picture 2" descr="https://cdn4.iconfinder.com/data/icons/iconsimple-logotypes/512/github-25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3413" y="5778028"/>
              <a:ext cx="602115" cy="6021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422F95D6-AA50-4D7A-8618-30E3B48E793D}"/>
              </a:ext>
            </a:extLst>
          </p:cNvPr>
          <p:cNvGrpSpPr/>
          <p:nvPr/>
        </p:nvGrpSpPr>
        <p:grpSpPr>
          <a:xfrm>
            <a:off x="4131438" y="1383838"/>
            <a:ext cx="4046789" cy="2052887"/>
            <a:chOff x="4131438" y="1383838"/>
            <a:chExt cx="4046789" cy="2052887"/>
          </a:xfrm>
        </p:grpSpPr>
        <p:sp>
          <p:nvSpPr>
            <p:cNvPr id="44" name="Rectangle 43"/>
            <p:cNvSpPr/>
            <p:nvPr/>
          </p:nvSpPr>
          <p:spPr>
            <a:xfrm>
              <a:off x="4131438" y="1383838"/>
              <a:ext cx="4046789" cy="1991309"/>
            </a:xfrm>
            <a:prstGeom prst="rect">
              <a:avLst/>
            </a:prstGeom>
          </p:spPr>
          <p:txBody>
            <a:bodyPr wrap="square" lIns="448212" tIns="448212" rIns="448212" bIns="448212">
              <a:spAutoFit/>
            </a:bodyPr>
            <a:lstStyle/>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3921" b="0" i="0" u="none" strike="noStrike" kern="0" cap="none" spc="0" normalizeH="0" baseline="0" noProof="0">
                  <a:ln>
                    <a:noFill/>
                  </a:ln>
                  <a:gradFill>
                    <a:gsLst>
                      <a:gs pos="92593">
                        <a:srgbClr val="FFFFFF"/>
                      </a:gs>
                      <a:gs pos="65741">
                        <a:srgbClr val="FFFFFF"/>
                      </a:gs>
                    </a:gsLst>
                    <a:lin ang="5400000" scaled="1"/>
                  </a:gradFill>
                  <a:effectLst/>
                  <a:uLnTx/>
                  <a:uFillTx/>
                  <a:latin typeface="Segoe UI Light"/>
                  <a:ea typeface="Segoe UI" pitchFamily="34" charset="0"/>
                  <a:cs typeface="Segoe UI" pitchFamily="34" charset="0"/>
                </a:rPr>
                <a:t>#1 Most Loved </a:t>
              </a:r>
            </a:p>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gradFill>
                    <a:gsLst>
                      <a:gs pos="92593">
                        <a:srgbClr val="FFFFFF"/>
                      </a:gs>
                      <a:gs pos="65741">
                        <a:srgbClr val="FFFFFF"/>
                      </a:gs>
                    </a:gsLst>
                    <a:lin ang="5400000" scaled="1"/>
                  </a:gradFill>
                  <a:effectLst/>
                  <a:uLnTx/>
                  <a:uFillTx/>
                  <a:latin typeface="Segoe UI"/>
                  <a:ea typeface="Segoe UI" pitchFamily="34" charset="0"/>
                  <a:cs typeface="Segoe UI" pitchFamily="34" charset="0"/>
                </a:rPr>
                <a:t>Framework</a:t>
              </a:r>
            </a:p>
            <a:p>
              <a:pPr marL="0" marR="0" lvl="0" indent="0" algn="l" defTabSz="1218365"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92593">
                      <a:srgbClr val="FFFFFF"/>
                    </a:gs>
                    <a:gs pos="65741">
                      <a:srgbClr val="FFFFFF"/>
                    </a:gs>
                  </a:gsLst>
                  <a:lin ang="5400000" scaled="1"/>
                </a:gradFill>
                <a:effectLst/>
                <a:uLnTx/>
                <a:uFillTx/>
                <a:latin typeface="Segoe UI"/>
                <a:ea typeface="Segoe UI" pitchFamily="34" charset="0"/>
                <a:cs typeface="Segoe UI" pitchFamily="34" charset="0"/>
              </a:endParaRPr>
            </a:p>
          </p:txBody>
        </p:sp>
        <p:pic>
          <p:nvPicPr>
            <p:cNvPr id="5" name="Graphic 4">
              <a:extLst>
                <a:ext uri="{FF2B5EF4-FFF2-40B4-BE49-F238E27FC236}">
                  <a16:creationId xmlns:a16="http://schemas.microsoft.com/office/drawing/2014/main" id="{61684C3F-D6D8-4EA2-B9D8-CFB8D9A620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37576" y="2982135"/>
              <a:ext cx="1787009" cy="454590"/>
            </a:xfrm>
            <a:prstGeom prst="rect">
              <a:avLst/>
            </a:prstGeom>
          </p:spPr>
        </p:pic>
        <p:sp>
          <p:nvSpPr>
            <p:cNvPr id="31" name="Rectangle 30">
              <a:extLst>
                <a:ext uri="{FF2B5EF4-FFF2-40B4-BE49-F238E27FC236}">
                  <a16:creationId xmlns:a16="http://schemas.microsoft.com/office/drawing/2014/main" id="{BAEE2FDF-3580-4224-A34B-7A964A030B61}"/>
                </a:ext>
              </a:extLst>
            </p:cNvPr>
            <p:cNvSpPr/>
            <p:nvPr/>
          </p:nvSpPr>
          <p:spPr>
            <a:xfrm>
              <a:off x="4454501" y="3061709"/>
              <a:ext cx="2943258" cy="369332"/>
            </a:xfrm>
            <a:prstGeom prst="rect">
              <a:avLst/>
            </a:prstGeom>
          </p:spPr>
          <p:txBody>
            <a:bodyPr wrap="square" anchor="ctr" anchorCtr="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rPr>
                <a:t>.NET Core</a:t>
              </a:r>
            </a:p>
          </p:txBody>
        </p:sp>
      </p:grpSp>
      <p:grpSp>
        <p:nvGrpSpPr>
          <p:cNvPr id="2" name="Group 1">
            <a:extLst>
              <a:ext uri="{FF2B5EF4-FFF2-40B4-BE49-F238E27FC236}">
                <a16:creationId xmlns:a16="http://schemas.microsoft.com/office/drawing/2014/main" id="{1215C549-38C8-4AF4-AA7E-EF31AA394067}"/>
              </a:ext>
            </a:extLst>
          </p:cNvPr>
          <p:cNvGrpSpPr/>
          <p:nvPr/>
        </p:nvGrpSpPr>
        <p:grpSpPr>
          <a:xfrm>
            <a:off x="67439" y="1383838"/>
            <a:ext cx="4047102" cy="2019503"/>
            <a:chOff x="67439" y="1383838"/>
            <a:chExt cx="4047102" cy="2019503"/>
          </a:xfrm>
        </p:grpSpPr>
        <p:sp>
          <p:nvSpPr>
            <p:cNvPr id="24" name="Rectangle 23"/>
            <p:cNvSpPr/>
            <p:nvPr/>
          </p:nvSpPr>
          <p:spPr>
            <a:xfrm>
              <a:off x="67439" y="1383838"/>
              <a:ext cx="4047102" cy="1719760"/>
            </a:xfrm>
            <a:prstGeom prst="rect">
              <a:avLst/>
            </a:prstGeom>
          </p:spPr>
          <p:txBody>
            <a:bodyPr wrap="square" lIns="448212" tIns="448212" rIns="448212" bIns="448212">
              <a:spAutoFit/>
            </a:bodyPr>
            <a:lstStyle/>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3921" b="0" i="0" u="none" strike="noStrike" kern="0" cap="none" spc="0" normalizeH="0" baseline="0" noProof="0">
                  <a:ln>
                    <a:noFill/>
                  </a:ln>
                  <a:gradFill>
                    <a:gsLst>
                      <a:gs pos="92593">
                        <a:srgbClr val="FFFFFF"/>
                      </a:gs>
                      <a:gs pos="65741">
                        <a:srgbClr val="FFFFFF"/>
                      </a:gs>
                    </a:gsLst>
                    <a:lin ang="5400000" scaled="1"/>
                  </a:gradFill>
                  <a:effectLst/>
                  <a:uLnTx/>
                  <a:uFillTx/>
                  <a:latin typeface="Segoe UI Light"/>
                  <a:ea typeface="Segoe UI" pitchFamily="34" charset="0"/>
                  <a:cs typeface="Segoe UI" pitchFamily="34" charset="0"/>
                </a:rPr>
                <a:t>&gt;1.5M</a:t>
              </a:r>
              <a:br>
                <a:rPr kumimoji="0" lang="en-US" sz="3921" b="0" i="0" u="none" strike="noStrike" kern="0" cap="none" spc="0" normalizeH="0" baseline="0" noProof="0">
                  <a:ln>
                    <a:noFill/>
                  </a:ln>
                  <a:gradFill>
                    <a:gsLst>
                      <a:gs pos="92593">
                        <a:srgbClr val="FFFFFF"/>
                      </a:gs>
                      <a:gs pos="65741">
                        <a:srgbClr val="FFFFFF"/>
                      </a:gs>
                    </a:gsLst>
                    <a:lin ang="5400000" scaled="1"/>
                  </a:gradFill>
                  <a:effectLst/>
                  <a:uLnTx/>
                  <a:uFillTx/>
                  <a:latin typeface="Segoe UI Light"/>
                  <a:ea typeface="Segoe UI" pitchFamily="34" charset="0"/>
                  <a:cs typeface="Segoe UI" pitchFamily="34" charset="0"/>
                </a:rPr>
              </a:br>
              <a:r>
                <a:rPr kumimoji="0" lang="en-US" sz="1961" b="0" i="0" u="none" strike="noStrike" kern="0" cap="none" spc="0" normalizeH="0" baseline="0" noProof="0">
                  <a:ln>
                    <a:noFill/>
                  </a:ln>
                  <a:gradFill>
                    <a:gsLst>
                      <a:gs pos="92593">
                        <a:srgbClr val="FFFFFF"/>
                      </a:gs>
                      <a:gs pos="65741">
                        <a:srgbClr val="FFFFFF"/>
                      </a:gs>
                    </a:gsLst>
                    <a:lin ang="5400000" scaled="1"/>
                  </a:gradFill>
                  <a:effectLst/>
                  <a:uLnTx/>
                  <a:uFillTx/>
                  <a:latin typeface="Segoe UI"/>
                  <a:ea typeface="Segoe UI" pitchFamily="34" charset="0"/>
                  <a:cs typeface="Segoe UI" pitchFamily="34" charset="0"/>
                </a:rPr>
                <a:t>.NET Core developers</a:t>
              </a:r>
            </a:p>
          </p:txBody>
        </p:sp>
        <p:sp>
          <p:nvSpPr>
            <p:cNvPr id="33" name="Title 2">
              <a:extLst>
                <a:ext uri="{FF2B5EF4-FFF2-40B4-BE49-F238E27FC236}">
                  <a16:creationId xmlns:a16="http://schemas.microsoft.com/office/drawing/2014/main" id="{36E08231-830E-420C-A2C9-3809D53ED005}"/>
                </a:ext>
              </a:extLst>
            </p:cNvPr>
            <p:cNvSpPr txBox="1">
              <a:spLocks/>
            </p:cNvSpPr>
            <p:nvPr/>
          </p:nvSpPr>
          <p:spPr>
            <a:xfrm>
              <a:off x="468630" y="3089409"/>
              <a:ext cx="3165986" cy="313932"/>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sym typeface="Wingdings" panose="05000000000000000000" pitchFamily="2" charset="2"/>
                </a:rPr>
                <a:t>in Visual Studio</a:t>
              </a:r>
            </a:p>
          </p:txBody>
        </p:sp>
      </p:grpSp>
      <p:sp>
        <p:nvSpPr>
          <p:cNvPr id="6" name="Rectangle 5">
            <a:extLst>
              <a:ext uri="{FF2B5EF4-FFF2-40B4-BE49-F238E27FC236}">
                <a16:creationId xmlns:a16="http://schemas.microsoft.com/office/drawing/2014/main" id="{1025DCB2-A727-48F7-894A-8CF40E2F0840}"/>
              </a:ext>
            </a:extLst>
          </p:cNvPr>
          <p:cNvSpPr/>
          <p:nvPr/>
        </p:nvSpPr>
        <p:spPr bwMode="auto">
          <a:xfrm>
            <a:off x="4040777" y="6217920"/>
            <a:ext cx="3918857" cy="4058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AD7D460B-27FF-412A-96FD-CBAF1584D26D}"/>
              </a:ext>
            </a:extLst>
          </p:cNvPr>
          <p:cNvSpPr/>
          <p:nvPr/>
        </p:nvSpPr>
        <p:spPr>
          <a:xfrm>
            <a:off x="272700" y="6001032"/>
            <a:ext cx="11058133" cy="83099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hlinkClick r:id="rId9"/>
              </a:rPr>
              <a:t>insights.stackoverflow.com/survey/2019#most-loved-dreaded-and-wanted</a:t>
            </a:r>
            <a:r>
              <a:rPr kumimoji="0" lang="en-US" sz="12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hlinkClick r:id="rId10"/>
              </a:rPr>
              <a:t>github.com/cncf/velocity/</a:t>
            </a:r>
            <a:r>
              <a:rPr kumimoji="0" lang="en-US" sz="12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hlinkClick r:id="rId11"/>
              </a:rPr>
              <a:t>octoverse.github.com/</a:t>
            </a:r>
            <a:r>
              <a:rPr kumimoji="0" lang="en-US" sz="12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hlinkClick r:id="rId12"/>
              </a:rPr>
              <a:t>www.techempower.com/benchmarks/#section=data-r18&amp;hw=ph&amp;test=plaintext</a:t>
            </a:r>
            <a:r>
              <a:rPr kumimoji="0" lang="en-US" sz="1200" b="0" i="0" u="none" strike="noStrike" kern="1200" cap="none" spc="0" normalizeH="0" baseline="0" noProof="0">
                <a:ln>
                  <a:noFill/>
                </a:ln>
                <a:solidFill>
                  <a:srgbClr val="FFFFFF"/>
                </a:solidFill>
                <a:effectLst/>
                <a:uLnTx/>
                <a:uFillTx/>
                <a:latin typeface="Segoe UI"/>
                <a:ea typeface="+mn-ea"/>
                <a:cs typeface="+mn-cs"/>
              </a:rPr>
              <a:t>  </a:t>
            </a:r>
          </a:p>
        </p:txBody>
      </p:sp>
    </p:spTree>
    <p:extLst>
      <p:ext uri="{BB962C8B-B14F-4D97-AF65-F5344CB8AC3E}">
        <p14:creationId xmlns:p14="http://schemas.microsoft.com/office/powerpoint/2010/main" val="1453345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700" fill="hold"/>
                                        <p:tgtEl>
                                          <p:spTgt spid="46"/>
                                        </p:tgtEl>
                                        <p:attrNameLst>
                                          <p:attrName>ppt_x</p:attrName>
                                        </p:attrNameLst>
                                      </p:cBhvr>
                                      <p:tavLst>
                                        <p:tav tm="0">
                                          <p:val>
                                            <p:strVal val="0-#ppt_w/2"/>
                                          </p:val>
                                        </p:tav>
                                        <p:tav tm="100000">
                                          <p:val>
                                            <p:strVal val="#ppt_x"/>
                                          </p:val>
                                        </p:tav>
                                      </p:tavLst>
                                    </p:anim>
                                    <p:anim calcmode="lin" valueType="num">
                                      <p:cBhvr additive="base">
                                        <p:cTn id="8" dur="700" fill="hold"/>
                                        <p:tgtEl>
                                          <p:spTgt spid="4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35" presetClass="path" presetSubtype="0" accel="50000" decel="50000" fill="hold" nodeType="withEffect">
                                  <p:stCondLst>
                                    <p:cond delay="0"/>
                                  </p:stCondLst>
                                  <p:childTnLst>
                                    <p:animMotion origin="layout" path="M 0.03698 -4.07407E-6 L 1.875E-6 -4.07407E-6 " pathEditMode="relative" rAng="0" ptsTypes="AA">
                                      <p:cBhvr>
                                        <p:cTn id="13" dur="800" fill="hold"/>
                                        <p:tgtEl>
                                          <p:spTgt spid="2"/>
                                        </p:tgtEl>
                                        <p:attrNameLst>
                                          <p:attrName>ppt_x</p:attrName>
                                          <p:attrName>ppt_y</p:attrName>
                                        </p:attrNameLst>
                                      </p:cBhvr>
                                      <p:rCtr x="-2044" y="0"/>
                                    </p:animMotion>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35" presetClass="path" presetSubtype="0" accel="50000" decel="50000" fill="hold" nodeType="withEffect">
                                  <p:stCondLst>
                                    <p:cond delay="0"/>
                                  </p:stCondLst>
                                  <p:childTnLst>
                                    <p:animMotion origin="layout" path="M 0.04258 1.11111E-6 L 2.29167E-6 1.11111E-6 " pathEditMode="relative" rAng="0" ptsTypes="AA">
                                      <p:cBhvr>
                                        <p:cTn id="18" dur="800" fill="hold"/>
                                        <p:tgtEl>
                                          <p:spTgt spid="3"/>
                                        </p:tgtEl>
                                        <p:attrNameLst>
                                          <p:attrName>ppt_x</p:attrName>
                                          <p:attrName>ppt_y</p:attrName>
                                        </p:attrNameLst>
                                      </p:cBhvr>
                                      <p:rCtr x="-2135" y="0"/>
                                    </p:animMotion>
                                  </p:childTnLst>
                                </p:cTn>
                              </p:par>
                              <p:par>
                                <p:cTn id="19" presetID="22" presetClass="entr" presetSubtype="1"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6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35" presetClass="path" presetSubtype="0" accel="50000" decel="50000" fill="hold" nodeType="withEffect">
                                  <p:stCondLst>
                                    <p:cond delay="0"/>
                                  </p:stCondLst>
                                  <p:childTnLst>
                                    <p:animMotion origin="layout" path="M 0.03828 1.85185E-6 L 2.5E-6 1.85185E-6 " pathEditMode="relative" rAng="0" ptsTypes="AA">
                                      <p:cBhvr>
                                        <p:cTn id="26" dur="800" fill="hold"/>
                                        <p:tgtEl>
                                          <p:spTgt spid="7"/>
                                        </p:tgtEl>
                                        <p:attrNameLst>
                                          <p:attrName>ppt_x</p:attrName>
                                          <p:attrName>ppt_y</p:attrName>
                                        </p:attrNameLst>
                                      </p:cBhvr>
                                      <p:rCtr x="-1914" y="0"/>
                                    </p:animMotion>
                                  </p:childTnLst>
                                </p:cTn>
                              </p:par>
                              <p:par>
                                <p:cTn id="27" presetID="22" presetClass="entr" presetSubtype="1"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up)">
                                      <p:cBhvr>
                                        <p:cTn id="29" dur="600"/>
                                        <p:tgtEl>
                                          <p:spTgt spid="54"/>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63" presetClass="path" presetSubtype="0" decel="100000" fill="hold" nodeType="withEffect">
                                  <p:stCondLst>
                                    <p:cond delay="0"/>
                                  </p:stCondLst>
                                  <p:childTnLst>
                                    <p:animMotion origin="layout" path="M 2.91667E-6 -2.96296E-6 L 0.04622 -2.96296E-6 " pathEditMode="relative" rAng="0" ptsTypes="AA">
                                      <p:cBhvr>
                                        <p:cTn id="34" dur="800" spd="-100000" fill="hold"/>
                                        <p:tgtEl>
                                          <p:spTgt spid="22"/>
                                        </p:tgtEl>
                                        <p:attrNameLst>
                                          <p:attrName>ppt_x</p:attrName>
                                          <p:attrName>ppt_y</p:attrName>
                                        </p:attrNameLst>
                                      </p:cBhvr>
                                      <p:rCtr x="2305" y="0"/>
                                    </p:animMotion>
                                  </p:childTnLst>
                                </p:cTn>
                              </p:par>
                              <p:par>
                                <p:cTn id="35" presetID="22" presetClass="entr" presetSubtype="8"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left)">
                                      <p:cBhvr>
                                        <p:cTn id="37" dur="800"/>
                                        <p:tgtEl>
                                          <p:spTgt spid="56"/>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63" presetClass="path" presetSubtype="0" decel="100000" fill="hold" nodeType="withEffect">
                                  <p:stCondLst>
                                    <p:cond delay="0"/>
                                  </p:stCondLst>
                                  <p:childTnLst>
                                    <p:animMotion origin="layout" path="M 8.33333E-7 2.96296E-6 L 0.0487 2.96296E-6 " pathEditMode="relative" rAng="0" ptsTypes="AA">
                                      <p:cBhvr>
                                        <p:cTn id="42" dur="800" spd="-100000" fill="hold"/>
                                        <p:tgtEl>
                                          <p:spTgt spid="20"/>
                                        </p:tgtEl>
                                        <p:attrNameLst>
                                          <p:attrName>ppt_x</p:attrName>
                                          <p:attrName>ppt_y</p:attrName>
                                        </p:attrNameLst>
                                      </p:cBhvr>
                                      <p:rCtr x="2435" y="0"/>
                                    </p:animMotion>
                                  </p:childTnLst>
                                </p:cTn>
                              </p:par>
                              <p:par>
                                <p:cTn id="43" presetID="10"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35" presetClass="path" presetSubtype="0" accel="50000" decel="50000" fill="hold" nodeType="withEffect">
                                  <p:stCondLst>
                                    <p:cond delay="0"/>
                                  </p:stCondLst>
                                  <p:childTnLst>
                                    <p:animMotion origin="layout" path="M 0.04076 1.48148E-6 L -1.45833E-6 1.48148E-6 " pathEditMode="relative" rAng="0" ptsTypes="AA">
                                      <p:cBhvr>
                                        <p:cTn id="47" dur="800" fill="hold"/>
                                        <p:tgtEl>
                                          <p:spTgt spid="8"/>
                                        </p:tgtEl>
                                        <p:attrNameLst>
                                          <p:attrName>ppt_x</p:attrName>
                                          <p:attrName>ppt_y</p:attrName>
                                        </p:attrNameLst>
                                      </p:cBhvr>
                                      <p:rCtr x="-2044" y="0"/>
                                    </p:animMotion>
                                  </p:childTnLst>
                                </p:cTn>
                              </p:par>
                            </p:childTnLst>
                          </p:cTn>
                        </p:par>
                        <p:par>
                          <p:cTn id="48" fill="hold">
                            <p:stCondLst>
                              <p:cond delay="800"/>
                            </p:stCondLst>
                            <p:childTnLst>
                              <p:par>
                                <p:cTn id="49" presetID="10"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2AA190C-23F7-42EB-A377-9D58CA2D07D7}"/>
              </a:ext>
            </a:extLst>
          </p:cNvPr>
          <p:cNvSpPr>
            <a:spLocks noGrp="1"/>
          </p:cNvSpPr>
          <p:nvPr>
            <p:ph type="title"/>
          </p:nvPr>
        </p:nvSpPr>
        <p:spPr/>
        <p:txBody>
          <a:bodyPr/>
          <a:lstStyle/>
          <a:p>
            <a:r>
              <a:rPr lang="en-US"/>
              <a:t>.NET adoption</a:t>
            </a:r>
          </a:p>
        </p:txBody>
      </p:sp>
      <p:sp>
        <p:nvSpPr>
          <p:cNvPr id="17" name="Rectangle 16">
            <a:extLst>
              <a:ext uri="{FF2B5EF4-FFF2-40B4-BE49-F238E27FC236}">
                <a16:creationId xmlns:a16="http://schemas.microsoft.com/office/drawing/2014/main" id="{38220672-E72E-40DF-BEB9-ABD06D0DDACD}"/>
              </a:ext>
            </a:extLst>
          </p:cNvPr>
          <p:cNvSpPr/>
          <p:nvPr/>
        </p:nvSpPr>
        <p:spPr>
          <a:xfrm>
            <a:off x="8828516" y="3874957"/>
            <a:ext cx="2846070" cy="590931"/>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FF000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FF0000"/>
              </a:soli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EEE675D6-E7AA-4C94-B465-8FB2AD0CDCE9}"/>
              </a:ext>
            </a:extLst>
          </p:cNvPr>
          <p:cNvGrpSpPr/>
          <p:nvPr/>
        </p:nvGrpSpPr>
        <p:grpSpPr>
          <a:xfrm>
            <a:off x="125080" y="1775032"/>
            <a:ext cx="3844884" cy="3844884"/>
            <a:chOff x="1360449" y="1962615"/>
            <a:chExt cx="4215161" cy="4215161"/>
          </a:xfrm>
        </p:grpSpPr>
        <p:sp>
          <p:nvSpPr>
            <p:cNvPr id="21" name="Oval 20">
              <a:extLst>
                <a:ext uri="{FF2B5EF4-FFF2-40B4-BE49-F238E27FC236}">
                  <a16:creationId xmlns:a16="http://schemas.microsoft.com/office/drawing/2014/main" id="{F59228CB-93F5-4EA1-BBA2-1EF22EB9E3A3}"/>
                </a:ext>
              </a:extLst>
            </p:cNvPr>
            <p:cNvSpPr/>
            <p:nvPr/>
          </p:nvSpPr>
          <p:spPr bwMode="auto">
            <a:xfrm>
              <a:off x="1360449" y="1962615"/>
              <a:ext cx="4215161" cy="4215161"/>
            </a:xfrm>
            <a:prstGeom prst="ellipse">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FB97157A-D44F-4DFC-BEDF-A95F5A96CBEC}"/>
                </a:ext>
              </a:extLst>
            </p:cNvPr>
            <p:cNvSpPr txBox="1"/>
            <p:nvPr/>
          </p:nvSpPr>
          <p:spPr>
            <a:xfrm>
              <a:off x="2018371" y="2698596"/>
              <a:ext cx="2832409" cy="53986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Segoe UI"/>
                  <a:ea typeface="+mn-ea"/>
                  <a:cs typeface="+mn-cs"/>
                </a:rPr>
                <a:t>Visual Studio </a:t>
              </a:r>
            </a:p>
          </p:txBody>
        </p:sp>
        <p:sp>
          <p:nvSpPr>
            <p:cNvPr id="23" name="TextBox 22">
              <a:extLst>
                <a:ext uri="{FF2B5EF4-FFF2-40B4-BE49-F238E27FC236}">
                  <a16:creationId xmlns:a16="http://schemas.microsoft.com/office/drawing/2014/main" id="{D9B2780E-A6D9-4ED0-A852-26C89A3D8A17}"/>
                </a:ext>
              </a:extLst>
            </p:cNvPr>
            <p:cNvSpPr txBox="1"/>
            <p:nvPr/>
          </p:nvSpPr>
          <p:spPr>
            <a:xfrm>
              <a:off x="1852247" y="3681046"/>
              <a:ext cx="3188677" cy="1889533"/>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Segoe UI"/>
                  <a:ea typeface="+mn-ea"/>
                  <a:cs typeface="+mn-cs"/>
                </a:rPr>
                <a:t>+1 million new </a:t>
              </a:r>
              <a:r>
                <a:rPr kumimoji="0" lang="en-US" sz="2800" b="0" i="0" u="none" strike="noStrike" kern="1200" cap="none" spc="0" normalizeH="0" baseline="0" noProof="0">
                  <a:ln>
                    <a:noFill/>
                  </a:ln>
                  <a:solidFill>
                    <a:srgbClr val="FFFFFF"/>
                  </a:solidFill>
                  <a:effectLst/>
                  <a:uLnTx/>
                  <a:uFillTx/>
                  <a:latin typeface="Segoe UI"/>
                  <a:ea typeface="+mn-ea"/>
                  <a:cs typeface="+mn-cs"/>
                </a:rPr>
                <a:t>monthly active .NET developers in last year</a:t>
              </a:r>
            </a:p>
          </p:txBody>
        </p:sp>
      </p:grpSp>
      <p:grpSp>
        <p:nvGrpSpPr>
          <p:cNvPr id="24" name="Group 23">
            <a:extLst>
              <a:ext uri="{FF2B5EF4-FFF2-40B4-BE49-F238E27FC236}">
                <a16:creationId xmlns:a16="http://schemas.microsoft.com/office/drawing/2014/main" id="{2B42D8A4-F6EA-49F9-8B3D-64D820357CE5}"/>
              </a:ext>
            </a:extLst>
          </p:cNvPr>
          <p:cNvGrpSpPr/>
          <p:nvPr/>
        </p:nvGrpSpPr>
        <p:grpSpPr>
          <a:xfrm>
            <a:off x="8228404" y="1775032"/>
            <a:ext cx="3844884" cy="3844884"/>
            <a:chOff x="1360449" y="1962615"/>
            <a:chExt cx="4215161" cy="4215161"/>
          </a:xfrm>
          <a:solidFill>
            <a:srgbClr val="512BD4"/>
          </a:solidFill>
        </p:grpSpPr>
        <p:sp>
          <p:nvSpPr>
            <p:cNvPr id="25" name="Oval 24">
              <a:extLst>
                <a:ext uri="{FF2B5EF4-FFF2-40B4-BE49-F238E27FC236}">
                  <a16:creationId xmlns:a16="http://schemas.microsoft.com/office/drawing/2014/main" id="{9DF7B8C7-04D7-4757-BABC-6D9FCD54141C}"/>
                </a:ext>
              </a:extLst>
            </p:cNvPr>
            <p:cNvSpPr/>
            <p:nvPr/>
          </p:nvSpPr>
          <p:spPr bwMode="auto">
            <a:xfrm>
              <a:off x="1360449" y="1962615"/>
              <a:ext cx="4215161" cy="421516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AD8DFD2C-ABEE-4328-B51C-13BE7CF4345F}"/>
                </a:ext>
              </a:extLst>
            </p:cNvPr>
            <p:cNvSpPr txBox="1"/>
            <p:nvPr/>
          </p:nvSpPr>
          <p:spPr>
            <a:xfrm>
              <a:off x="1730624" y="2698596"/>
              <a:ext cx="3432742" cy="53986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Segoe UI"/>
                  <a:ea typeface="+mn-ea"/>
                  <a:cs typeface="+mn-cs"/>
                </a:rPr>
                <a:t>.NET on Linux</a:t>
              </a:r>
            </a:p>
          </p:txBody>
        </p:sp>
        <p:sp>
          <p:nvSpPr>
            <p:cNvPr id="27" name="TextBox 26">
              <a:extLst>
                <a:ext uri="{FF2B5EF4-FFF2-40B4-BE49-F238E27FC236}">
                  <a16:creationId xmlns:a16="http://schemas.microsoft.com/office/drawing/2014/main" id="{EC4D1FC8-C0F0-4F56-8BE4-E508CC6F1736}"/>
                </a:ext>
              </a:extLst>
            </p:cNvPr>
            <p:cNvSpPr txBox="1"/>
            <p:nvPr/>
          </p:nvSpPr>
          <p:spPr>
            <a:xfrm>
              <a:off x="1852247" y="3681046"/>
              <a:ext cx="3188677" cy="1889533"/>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Segoe UI"/>
                  <a:ea typeface="+mn-ea"/>
                  <a:cs typeface="+mn-cs"/>
                </a:rPr>
                <a:t>&gt;1 million </a:t>
              </a:r>
              <a:br>
                <a:rPr kumimoji="0" lang="en-US" sz="2800" b="1" i="0" u="none" strike="noStrike" kern="1200" cap="none" spc="0" normalizeH="0" baseline="0" noProof="0">
                  <a:ln>
                    <a:noFill/>
                  </a:ln>
                  <a:solidFill>
                    <a:srgbClr val="FFFFFF"/>
                  </a:solidFill>
                  <a:effectLst/>
                  <a:uLnTx/>
                  <a:uFillTx/>
                  <a:latin typeface="Segoe UI"/>
                  <a:ea typeface="+mn-ea"/>
                  <a:cs typeface="+mn-cs"/>
                </a:rPr>
              </a:br>
              <a:r>
                <a:rPr kumimoji="0" lang="en-US" sz="2800" b="0" i="0" u="none" strike="noStrike" kern="1200" cap="none" spc="0" normalizeH="0" baseline="0" noProof="0">
                  <a:ln>
                    <a:noFill/>
                  </a:ln>
                  <a:solidFill>
                    <a:srgbClr val="FFFFFF"/>
                  </a:solidFill>
                  <a:effectLst/>
                  <a:uLnTx/>
                  <a:uFillTx/>
                  <a:latin typeface="Segoe UI"/>
                  <a:ea typeface="+mn-ea"/>
                  <a:cs typeface="+mn-cs"/>
                </a:rPr>
                <a:t>publishes from Visual Studio to Linux</a:t>
              </a:r>
            </a:p>
          </p:txBody>
        </p:sp>
      </p:grpSp>
      <p:grpSp>
        <p:nvGrpSpPr>
          <p:cNvPr id="28" name="Group 27">
            <a:extLst>
              <a:ext uri="{FF2B5EF4-FFF2-40B4-BE49-F238E27FC236}">
                <a16:creationId xmlns:a16="http://schemas.microsoft.com/office/drawing/2014/main" id="{F280B01A-E64E-429B-AD1A-B676B9844CA6}"/>
              </a:ext>
            </a:extLst>
          </p:cNvPr>
          <p:cNvGrpSpPr/>
          <p:nvPr/>
        </p:nvGrpSpPr>
        <p:grpSpPr>
          <a:xfrm>
            <a:off x="4173558" y="1775032"/>
            <a:ext cx="3844884" cy="3844884"/>
            <a:chOff x="1360449" y="1962615"/>
            <a:chExt cx="4215161" cy="4215161"/>
          </a:xfrm>
          <a:solidFill>
            <a:srgbClr val="512BD4"/>
          </a:solidFill>
        </p:grpSpPr>
        <p:sp>
          <p:nvSpPr>
            <p:cNvPr id="29" name="Oval 28">
              <a:extLst>
                <a:ext uri="{FF2B5EF4-FFF2-40B4-BE49-F238E27FC236}">
                  <a16:creationId xmlns:a16="http://schemas.microsoft.com/office/drawing/2014/main" id="{6AADEC37-E195-479A-AC7F-433F55C94B3D}"/>
                </a:ext>
              </a:extLst>
            </p:cNvPr>
            <p:cNvSpPr/>
            <p:nvPr/>
          </p:nvSpPr>
          <p:spPr bwMode="auto">
            <a:xfrm>
              <a:off x="1360449" y="1962615"/>
              <a:ext cx="4215161" cy="421516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D80EE537-CF18-4579-AB08-5A139E86107E}"/>
                </a:ext>
              </a:extLst>
            </p:cNvPr>
            <p:cNvSpPr txBox="1"/>
            <p:nvPr/>
          </p:nvSpPr>
          <p:spPr>
            <a:xfrm>
              <a:off x="2018371" y="2698596"/>
              <a:ext cx="2832409" cy="53986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Segoe UI"/>
                  <a:ea typeface="+mn-ea"/>
                  <a:cs typeface="+mn-cs"/>
                </a:rPr>
                <a:t>.NET Core</a:t>
              </a:r>
            </a:p>
          </p:txBody>
        </p:sp>
        <p:sp>
          <p:nvSpPr>
            <p:cNvPr id="31" name="TextBox 30">
              <a:extLst>
                <a:ext uri="{FF2B5EF4-FFF2-40B4-BE49-F238E27FC236}">
                  <a16:creationId xmlns:a16="http://schemas.microsoft.com/office/drawing/2014/main" id="{4F2DA844-1779-41B3-8D72-BFAF56447647}"/>
                </a:ext>
              </a:extLst>
            </p:cNvPr>
            <p:cNvSpPr txBox="1"/>
            <p:nvPr/>
          </p:nvSpPr>
          <p:spPr>
            <a:xfrm>
              <a:off x="1852247" y="3681046"/>
              <a:ext cx="3188677" cy="1889533"/>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Segoe UI"/>
                  <a:ea typeface="+mn-ea"/>
                  <a:cs typeface="+mn-cs"/>
                </a:rPr>
                <a:t>+600K new </a:t>
              </a:r>
              <a:r>
                <a:rPr kumimoji="0" lang="en-US" sz="2800" b="0" i="0" u="none" strike="noStrike" kern="1200" cap="none" spc="0" normalizeH="0" baseline="0" noProof="0">
                  <a:ln>
                    <a:noFill/>
                  </a:ln>
                  <a:solidFill>
                    <a:srgbClr val="FFFFFF"/>
                  </a:solidFill>
                  <a:effectLst/>
                  <a:uLnTx/>
                  <a:uFillTx/>
                  <a:latin typeface="Segoe UI"/>
                  <a:ea typeface="+mn-ea"/>
                  <a:cs typeface="+mn-cs"/>
                </a:rPr>
                <a:t>monthly active developers in </a:t>
              </a:r>
              <a:br>
                <a:rPr kumimoji="0" lang="en-US" sz="2800" b="0" i="0" u="none" strike="noStrike" kern="1200" cap="none" spc="0" normalizeH="0" baseline="0" noProof="0">
                  <a:ln>
                    <a:noFill/>
                  </a:ln>
                  <a:solidFill>
                    <a:srgbClr val="FFFFFF"/>
                  </a:solidFill>
                  <a:effectLst/>
                  <a:uLnTx/>
                  <a:uFillTx/>
                  <a:latin typeface="Segoe UI"/>
                  <a:ea typeface="+mn-ea"/>
                  <a:cs typeface="+mn-cs"/>
                </a:rPr>
              </a:br>
              <a:r>
                <a:rPr kumimoji="0" lang="en-US" sz="2800" b="0" i="0" u="none" strike="noStrike" kern="1200" cap="none" spc="0" normalizeH="0" baseline="0" noProof="0">
                  <a:ln>
                    <a:noFill/>
                  </a:ln>
                  <a:solidFill>
                    <a:srgbClr val="FFFFFF"/>
                  </a:solidFill>
                  <a:effectLst/>
                  <a:uLnTx/>
                  <a:uFillTx/>
                  <a:latin typeface="Segoe UI"/>
                  <a:ea typeface="+mn-ea"/>
                  <a:cs typeface="+mn-cs"/>
                </a:rPr>
                <a:t>last year</a:t>
              </a:r>
            </a:p>
          </p:txBody>
        </p:sp>
      </p:grpSp>
    </p:spTree>
    <p:extLst>
      <p:ext uri="{BB962C8B-B14F-4D97-AF65-F5344CB8AC3E}">
        <p14:creationId xmlns:p14="http://schemas.microsoft.com/office/powerpoint/2010/main" val="2743313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anim calcmode="lin" valueType="num">
                                      <p:cBhvr>
                                        <p:cTn id="8" dur="750" fill="hold"/>
                                        <p:tgtEl>
                                          <p:spTgt spid="20"/>
                                        </p:tgtEl>
                                        <p:attrNameLst>
                                          <p:attrName>ppt_x</p:attrName>
                                        </p:attrNameLst>
                                      </p:cBhvr>
                                      <p:tavLst>
                                        <p:tav tm="0">
                                          <p:val>
                                            <p:strVal val="#ppt_x"/>
                                          </p:val>
                                        </p:tav>
                                        <p:tav tm="100000">
                                          <p:val>
                                            <p:strVal val="#ppt_x"/>
                                          </p:val>
                                        </p:tav>
                                      </p:tavLst>
                                    </p:anim>
                                    <p:anim calcmode="lin" valueType="num">
                                      <p:cBhvr>
                                        <p:cTn id="9" dur="75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750"/>
                                        <p:tgtEl>
                                          <p:spTgt spid="28"/>
                                        </p:tgtEl>
                                      </p:cBhvr>
                                    </p:animEffect>
                                    <p:anim calcmode="lin" valueType="num">
                                      <p:cBhvr>
                                        <p:cTn id="14" dur="750" fill="hold"/>
                                        <p:tgtEl>
                                          <p:spTgt spid="28"/>
                                        </p:tgtEl>
                                        <p:attrNameLst>
                                          <p:attrName>ppt_x</p:attrName>
                                        </p:attrNameLst>
                                      </p:cBhvr>
                                      <p:tavLst>
                                        <p:tav tm="0">
                                          <p:val>
                                            <p:strVal val="#ppt_x"/>
                                          </p:val>
                                        </p:tav>
                                        <p:tav tm="100000">
                                          <p:val>
                                            <p:strVal val="#ppt_x"/>
                                          </p:val>
                                        </p:tav>
                                      </p:tavLst>
                                    </p:anim>
                                    <p:anim calcmode="lin" valueType="num">
                                      <p:cBhvr>
                                        <p:cTn id="15" dur="750" fill="hold"/>
                                        <p:tgtEl>
                                          <p:spTgt spid="28"/>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750"/>
                                        <p:tgtEl>
                                          <p:spTgt spid="24"/>
                                        </p:tgtEl>
                                      </p:cBhvr>
                                    </p:animEffect>
                                    <p:anim calcmode="lin" valueType="num">
                                      <p:cBhvr>
                                        <p:cTn id="20" dur="750" fill="hold"/>
                                        <p:tgtEl>
                                          <p:spTgt spid="24"/>
                                        </p:tgtEl>
                                        <p:attrNameLst>
                                          <p:attrName>ppt_x</p:attrName>
                                        </p:attrNameLst>
                                      </p:cBhvr>
                                      <p:tavLst>
                                        <p:tav tm="0">
                                          <p:val>
                                            <p:strVal val="#ppt_x"/>
                                          </p:val>
                                        </p:tav>
                                        <p:tav tm="100000">
                                          <p:val>
                                            <p:strVal val="#ppt_x"/>
                                          </p:val>
                                        </p:tav>
                                      </p:tavLst>
                                    </p:anim>
                                    <p:anim calcmode="lin" valueType="num">
                                      <p:cBhvr>
                                        <p:cTn id="21" dur="75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14B7BD-6CB1-449A-9C0D-16673E558F15}"/>
              </a:ext>
            </a:extLst>
          </p:cNvPr>
          <p:cNvSpPr/>
          <p:nvPr/>
        </p:nvSpPr>
        <p:spPr bwMode="auto">
          <a:xfrm>
            <a:off x="0" y="4837292"/>
            <a:ext cx="12191999" cy="202070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.NET is Fast. Really Fast!</a:t>
            </a:r>
          </a:p>
        </p:txBody>
      </p:sp>
      <p:sp>
        <p:nvSpPr>
          <p:cNvPr id="4" name="Rectangle 3">
            <a:extLst>
              <a:ext uri="{FF2B5EF4-FFF2-40B4-BE49-F238E27FC236}">
                <a16:creationId xmlns:a16="http://schemas.microsoft.com/office/drawing/2014/main" id="{DCC2DE77-0AB9-47B6-8DBF-7920B8615937}"/>
              </a:ext>
            </a:extLst>
          </p:cNvPr>
          <p:cNvSpPr/>
          <p:nvPr/>
        </p:nvSpPr>
        <p:spPr>
          <a:xfrm>
            <a:off x="1085285" y="5025882"/>
            <a:ext cx="10021427" cy="1643527"/>
          </a:xfrm>
          <a:prstGeom prst="rect">
            <a:avLst/>
          </a:prstGeom>
        </p:spPr>
        <p:txBody>
          <a:bodyPr wrap="square">
            <a:spAutoFit/>
          </a:bodyPr>
          <a:lstStyle/>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a:ea typeface="+mn-ea"/>
                <a:cs typeface="+mn-cs"/>
              </a:rPr>
              <a:t>“Using the same-size server, we were able to go from 1,000 requests per second per node with Node.js to 20,000 requests per second with .NET Core.“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Raygun</a:t>
            </a: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hlinkClick r:id="rId3"/>
              </a:rPr>
              <a:t>https://www.microsoft.com/net/customers</a:t>
            </a:r>
            <a:r>
              <a:rPr kumimoji="0" lang="en-US" sz="2000"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rPr>
              <a:t>  </a:t>
            </a:r>
          </a:p>
        </p:txBody>
      </p:sp>
      <p:sp>
        <p:nvSpPr>
          <p:cNvPr id="6" name="Rectangle 5">
            <a:extLst>
              <a:ext uri="{FF2B5EF4-FFF2-40B4-BE49-F238E27FC236}">
                <a16:creationId xmlns:a16="http://schemas.microsoft.com/office/drawing/2014/main" id="{942E461A-95EE-49AD-B16C-AE7C4BE39B49}"/>
              </a:ext>
            </a:extLst>
          </p:cNvPr>
          <p:cNvSpPr/>
          <p:nvPr/>
        </p:nvSpPr>
        <p:spPr>
          <a:xfrm>
            <a:off x="0" y="4346163"/>
            <a:ext cx="12192000" cy="276999"/>
          </a:xfrm>
          <a:prstGeom prst="rect">
            <a:avLst/>
          </a:prstGeom>
        </p:spPr>
        <p:txBody>
          <a:bodyPr wrap="square">
            <a:spAutoFit/>
          </a:bodyPr>
          <a:lstStyle/>
          <a:p>
            <a:pPr algn="ctr"/>
            <a:r>
              <a:rPr lang="en-US" sz="1200" dirty="0">
                <a:solidFill>
                  <a:srgbClr val="999999"/>
                </a:solidFill>
              </a:rPr>
              <a:t>Data sourced from official tests available at </a:t>
            </a:r>
            <a:r>
              <a:rPr lang="en-US" sz="1200" u="sng" dirty="0" err="1">
                <a:solidFill>
                  <a:srgbClr val="512BD4"/>
                </a:solidFill>
                <a:hlinkClick r:id="rId4"/>
              </a:rPr>
              <a:t>TechEmpower</a:t>
            </a:r>
            <a:r>
              <a:rPr lang="en-US" sz="1200" u="sng" dirty="0">
                <a:solidFill>
                  <a:srgbClr val="512BD4"/>
                </a:solidFill>
                <a:hlinkClick r:id="rId4"/>
              </a:rPr>
              <a:t> Round 1</a:t>
            </a:r>
            <a:r>
              <a:rPr lang="en-US" sz="1200" u="sng" dirty="0">
                <a:solidFill>
                  <a:srgbClr val="512BD4"/>
                </a:solidFill>
              </a:rPr>
              <a:t>5</a:t>
            </a:r>
            <a:r>
              <a:rPr lang="en-US" sz="1200" dirty="0">
                <a:solidFill>
                  <a:srgbClr val="999999"/>
                </a:solidFill>
              </a:rPr>
              <a:t>.</a:t>
            </a:r>
            <a:endParaRPr lang="en-US" sz="1200" dirty="0"/>
          </a:p>
        </p:txBody>
      </p:sp>
      <p:grpSp>
        <p:nvGrpSpPr>
          <p:cNvPr id="2" name="Graphic 7">
            <a:extLst>
              <a:ext uri="{FF2B5EF4-FFF2-40B4-BE49-F238E27FC236}">
                <a16:creationId xmlns:a16="http://schemas.microsoft.com/office/drawing/2014/main" id="{1EC130E2-FB4D-4109-B2C5-4BFA510C4FF5}"/>
              </a:ext>
            </a:extLst>
          </p:cNvPr>
          <p:cNvGrpSpPr/>
          <p:nvPr/>
        </p:nvGrpSpPr>
        <p:grpSpPr>
          <a:xfrm>
            <a:off x="2470750" y="1091270"/>
            <a:ext cx="7107936" cy="3352800"/>
            <a:chOff x="2470750" y="1091270"/>
            <a:chExt cx="7107936" cy="3352800"/>
          </a:xfrm>
        </p:grpSpPr>
        <p:sp>
          <p:nvSpPr>
            <p:cNvPr id="5" name="Freeform: Shape 4">
              <a:extLst>
                <a:ext uri="{FF2B5EF4-FFF2-40B4-BE49-F238E27FC236}">
                  <a16:creationId xmlns:a16="http://schemas.microsoft.com/office/drawing/2014/main" id="{81A04AE2-D1D1-456A-9DBE-2D0D3B443441}"/>
                </a:ext>
              </a:extLst>
            </p:cNvPr>
            <p:cNvSpPr/>
            <p:nvPr/>
          </p:nvSpPr>
          <p:spPr>
            <a:xfrm>
              <a:off x="2481456" y="1717736"/>
              <a:ext cx="2279904" cy="2279904"/>
            </a:xfrm>
            <a:custGeom>
              <a:avLst/>
              <a:gdLst>
                <a:gd name="connsiteX0" fmla="*/ 1295573 w 2279904"/>
                <a:gd name="connsiteY0" fmla="*/ 163366 h 2279904"/>
                <a:gd name="connsiteX1" fmla="*/ 2123494 w 2279904"/>
                <a:gd name="connsiteY1" fmla="*/ 1295573 h 2279904"/>
                <a:gd name="connsiteX2" fmla="*/ 991288 w 2279904"/>
                <a:gd name="connsiteY2" fmla="*/ 2123494 h 2279904"/>
                <a:gd name="connsiteX3" fmla="*/ 163366 w 2279904"/>
                <a:gd name="connsiteY3" fmla="*/ 991287 h 2279904"/>
                <a:gd name="connsiteX4" fmla="*/ 1295573 w 2279904"/>
                <a:gd name="connsiteY4" fmla="*/ 163366 h 2279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9904" h="2279904">
                  <a:moveTo>
                    <a:pt x="1295573" y="163366"/>
                  </a:moveTo>
                  <a:cubicBezTo>
                    <a:pt x="1836847" y="247392"/>
                    <a:pt x="2207520" y="754298"/>
                    <a:pt x="2123494" y="1295573"/>
                  </a:cubicBezTo>
                  <a:cubicBezTo>
                    <a:pt x="2039468" y="1836847"/>
                    <a:pt x="1532562" y="2207520"/>
                    <a:pt x="991288" y="2123494"/>
                  </a:cubicBezTo>
                  <a:cubicBezTo>
                    <a:pt x="450013" y="2039468"/>
                    <a:pt x="79340" y="1532562"/>
                    <a:pt x="163366" y="991287"/>
                  </a:cubicBezTo>
                  <a:cubicBezTo>
                    <a:pt x="247392" y="450013"/>
                    <a:pt x="754298" y="79340"/>
                    <a:pt x="1295573" y="163366"/>
                  </a:cubicBezTo>
                  <a:close/>
                </a:path>
              </a:pathLst>
            </a:custGeom>
            <a:solidFill>
              <a:srgbClr val="737373"/>
            </a:solidFill>
            <a:ln w="11172"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4E2E88FC-8000-4165-95F4-FD0F5349B566}"/>
                </a:ext>
              </a:extLst>
            </p:cNvPr>
            <p:cNvSpPr/>
            <p:nvPr/>
          </p:nvSpPr>
          <p:spPr>
            <a:xfrm>
              <a:off x="2931685" y="1859564"/>
              <a:ext cx="1687576" cy="1687576"/>
            </a:xfrm>
            <a:custGeom>
              <a:avLst/>
              <a:gdLst>
                <a:gd name="connsiteX0" fmla="*/ 1411995 w 1687576"/>
                <a:gd name="connsiteY0" fmla="*/ 1684983 h 1687576"/>
                <a:gd name="connsiteX1" fmla="*/ 1376556 w 1687576"/>
                <a:gd name="connsiteY1" fmla="*/ 282825 h 1687576"/>
                <a:gd name="connsiteX2" fmla="*/ 9832 w 1687576"/>
                <a:gd name="connsiteY2" fmla="*/ 282831 h 1687576"/>
              </a:gdLst>
              <a:ahLst/>
              <a:cxnLst>
                <a:cxn ang="0">
                  <a:pos x="connsiteX0" y="connsiteY0"/>
                </a:cxn>
                <a:cxn ang="0">
                  <a:pos x="connsiteX1" y="connsiteY1"/>
                </a:cxn>
                <a:cxn ang="0">
                  <a:pos x="connsiteX2" y="connsiteY2"/>
                </a:cxn>
              </a:cxnLst>
              <a:rect l="l" t="t" r="r" b="b"/>
              <a:pathLst>
                <a:path w="1687576" h="1687576">
                  <a:moveTo>
                    <a:pt x="1411995" y="1684983"/>
                  </a:moveTo>
                  <a:cubicBezTo>
                    <a:pt x="1789409" y="1288000"/>
                    <a:pt x="1773539" y="660233"/>
                    <a:pt x="1376556" y="282825"/>
                  </a:cubicBezTo>
                  <a:cubicBezTo>
                    <a:pt x="993689" y="-81168"/>
                    <a:pt x="392699" y="-81166"/>
                    <a:pt x="9832" y="282831"/>
                  </a:cubicBezTo>
                  <a:close/>
                </a:path>
              </a:pathLst>
            </a:custGeom>
            <a:solidFill>
              <a:srgbClr val="939393"/>
            </a:solidFill>
            <a:ln w="11172"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12AD6E-F07C-4724-9A94-4917181CB715}"/>
                </a:ext>
              </a:extLst>
            </p:cNvPr>
            <p:cNvSpPr/>
            <p:nvPr/>
          </p:nvSpPr>
          <p:spPr>
            <a:xfrm>
              <a:off x="2752176" y="1988460"/>
              <a:ext cx="1743456" cy="1743456"/>
            </a:xfrm>
            <a:custGeom>
              <a:avLst/>
              <a:gdLst>
                <a:gd name="connsiteX0" fmla="*/ 1735607 w 1743456"/>
                <a:gd name="connsiteY0" fmla="*/ 872720 h 1743456"/>
                <a:gd name="connsiteX1" fmla="*/ 872720 w 1743456"/>
                <a:gd name="connsiteY1" fmla="*/ 1735607 h 1743456"/>
                <a:gd name="connsiteX2" fmla="*/ 9832 w 1743456"/>
                <a:gd name="connsiteY2" fmla="*/ 872720 h 1743456"/>
                <a:gd name="connsiteX3" fmla="*/ 872720 w 1743456"/>
                <a:gd name="connsiteY3" fmla="*/ 9832 h 1743456"/>
                <a:gd name="connsiteX4" fmla="*/ 1735607 w 1743456"/>
                <a:gd name="connsiteY4" fmla="*/ 872720 h 174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456" h="1743456">
                  <a:moveTo>
                    <a:pt x="1735607" y="872720"/>
                  </a:moveTo>
                  <a:cubicBezTo>
                    <a:pt x="1735607" y="1349279"/>
                    <a:pt x="1349279" y="1735607"/>
                    <a:pt x="872720" y="1735607"/>
                  </a:cubicBezTo>
                  <a:cubicBezTo>
                    <a:pt x="396160" y="1735607"/>
                    <a:pt x="9832" y="1349279"/>
                    <a:pt x="9832" y="872720"/>
                  </a:cubicBezTo>
                  <a:cubicBezTo>
                    <a:pt x="9832" y="396160"/>
                    <a:pt x="396160" y="9832"/>
                    <a:pt x="872720" y="9832"/>
                  </a:cubicBezTo>
                  <a:cubicBezTo>
                    <a:pt x="1349279" y="9832"/>
                    <a:pt x="1735607" y="396160"/>
                    <a:pt x="1735607" y="872720"/>
                  </a:cubicBezTo>
                  <a:close/>
                </a:path>
              </a:pathLst>
            </a:custGeom>
            <a:solidFill>
              <a:srgbClr val="FFFFFF"/>
            </a:solidFill>
            <a:ln w="11172"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F0E0751C-0870-4B74-9A3E-29A0D9E1E4E1}"/>
                </a:ext>
              </a:extLst>
            </p:cNvPr>
            <p:cNvSpPr/>
            <p:nvPr/>
          </p:nvSpPr>
          <p:spPr>
            <a:xfrm>
              <a:off x="2847027" y="2082831"/>
              <a:ext cx="1553464" cy="771144"/>
            </a:xfrm>
            <a:custGeom>
              <a:avLst/>
              <a:gdLst>
                <a:gd name="connsiteX0" fmla="*/ 282347 w 1553464"/>
                <a:gd name="connsiteY0" fmla="*/ 770772 h 771144"/>
                <a:gd name="connsiteX1" fmla="*/ 785312 w 1553464"/>
                <a:gd name="connsiteY1" fmla="*/ 282693 h 771144"/>
                <a:gd name="connsiteX2" fmla="*/ 1273390 w 1553464"/>
                <a:gd name="connsiteY2" fmla="*/ 770772 h 771144"/>
                <a:gd name="connsiteX3" fmla="*/ 1545995 w 1553464"/>
                <a:gd name="connsiteY3" fmla="*/ 770772 h 771144"/>
                <a:gd name="connsiteX4" fmla="*/ 770739 w 1553464"/>
                <a:gd name="connsiteY4" fmla="*/ 9866 h 771144"/>
                <a:gd name="connsiteX5" fmla="*/ 9832 w 1553464"/>
                <a:gd name="connsiteY5" fmla="*/ 770772 h 77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3464" h="771144">
                  <a:moveTo>
                    <a:pt x="282347" y="770772"/>
                  </a:moveTo>
                  <a:cubicBezTo>
                    <a:pt x="286458" y="497105"/>
                    <a:pt x="511642" y="278581"/>
                    <a:pt x="785312" y="282693"/>
                  </a:cubicBezTo>
                  <a:cubicBezTo>
                    <a:pt x="1053190" y="286717"/>
                    <a:pt x="1269367" y="502894"/>
                    <a:pt x="1273390" y="770772"/>
                  </a:cubicBezTo>
                  <a:lnTo>
                    <a:pt x="1545995" y="770772"/>
                  </a:lnTo>
                  <a:cubicBezTo>
                    <a:pt x="1542028" y="346575"/>
                    <a:pt x="1194935" y="5903"/>
                    <a:pt x="770739" y="9866"/>
                  </a:cubicBezTo>
                  <a:cubicBezTo>
                    <a:pt x="352131" y="13778"/>
                    <a:pt x="13743" y="352163"/>
                    <a:pt x="9832" y="770772"/>
                  </a:cubicBezTo>
                  <a:close/>
                </a:path>
              </a:pathLst>
            </a:custGeom>
            <a:solidFill>
              <a:srgbClr val="E6E6E6"/>
            </a:solidFill>
            <a:ln w="11172"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95D9B0A-1D5D-496E-9455-54AE8AB2EC3F}"/>
                </a:ext>
              </a:extLst>
            </p:cNvPr>
            <p:cNvSpPr/>
            <p:nvPr/>
          </p:nvSpPr>
          <p:spPr>
            <a:xfrm>
              <a:off x="2846982" y="2083143"/>
              <a:ext cx="782320" cy="771144"/>
            </a:xfrm>
            <a:custGeom>
              <a:avLst/>
              <a:gdLst>
                <a:gd name="connsiteX0" fmla="*/ 775097 w 782320"/>
                <a:gd name="connsiteY0" fmla="*/ 9832 h 771144"/>
                <a:gd name="connsiteX1" fmla="*/ 9832 w 782320"/>
                <a:gd name="connsiteY1" fmla="*/ 770459 h 771144"/>
                <a:gd name="connsiteX2" fmla="*/ 282392 w 782320"/>
                <a:gd name="connsiteY2" fmla="*/ 770459 h 771144"/>
                <a:gd name="connsiteX3" fmla="*/ 776103 w 782320"/>
                <a:gd name="connsiteY3" fmla="*/ 282370 h 771144"/>
              </a:gdLst>
              <a:ahLst/>
              <a:cxnLst>
                <a:cxn ang="0">
                  <a:pos x="connsiteX0" y="connsiteY0"/>
                </a:cxn>
                <a:cxn ang="0">
                  <a:pos x="connsiteX1" y="connsiteY1"/>
                </a:cxn>
                <a:cxn ang="0">
                  <a:pos x="connsiteX2" y="connsiteY2"/>
                </a:cxn>
                <a:cxn ang="0">
                  <a:pos x="connsiteX3" y="connsiteY3"/>
                </a:cxn>
              </a:cxnLst>
              <a:rect l="l" t="t" r="r" b="b"/>
              <a:pathLst>
                <a:path w="782320" h="771144">
                  <a:moveTo>
                    <a:pt x="775097" y="9832"/>
                  </a:moveTo>
                  <a:cubicBezTo>
                    <a:pt x="355099" y="11858"/>
                    <a:pt x="14411" y="350476"/>
                    <a:pt x="9832" y="770459"/>
                  </a:cubicBezTo>
                  <a:lnTo>
                    <a:pt x="282392" y="770459"/>
                  </a:lnTo>
                  <a:cubicBezTo>
                    <a:pt x="286809" y="500559"/>
                    <a:pt x="506168" y="283700"/>
                    <a:pt x="776103" y="282370"/>
                  </a:cubicBezTo>
                  <a:close/>
                </a:path>
              </a:pathLst>
            </a:custGeom>
            <a:solidFill>
              <a:srgbClr val="F08400"/>
            </a:solidFill>
            <a:ln w="11172"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725C129-8A52-42B6-A645-6C53DFD86AE5}"/>
                </a:ext>
              </a:extLst>
            </p:cNvPr>
            <p:cNvSpPr/>
            <p:nvPr/>
          </p:nvSpPr>
          <p:spPr>
            <a:xfrm>
              <a:off x="3442104" y="2148947"/>
              <a:ext cx="301752" cy="815848"/>
            </a:xfrm>
            <a:custGeom>
              <a:avLst/>
              <a:gdLst>
                <a:gd name="connsiteX0" fmla="*/ 36006 w 301752"/>
                <a:gd name="connsiteY0" fmla="*/ 9832 h 815848"/>
                <a:gd name="connsiteX1" fmla="*/ 9832 w 301752"/>
                <a:gd name="connsiteY1" fmla="*/ 16046 h 815848"/>
                <a:gd name="connsiteX2" fmla="*/ 122408 w 301752"/>
                <a:gd name="connsiteY2" fmla="*/ 608441 h 815848"/>
                <a:gd name="connsiteX3" fmla="*/ 101040 w 301752"/>
                <a:gd name="connsiteY3" fmla="*/ 765888 h 815848"/>
                <a:gd name="connsiteX4" fmla="*/ 258487 w 301752"/>
                <a:gd name="connsiteY4" fmla="*/ 787257 h 815848"/>
                <a:gd name="connsiteX5" fmla="*/ 279855 w 301752"/>
                <a:gd name="connsiteY5" fmla="*/ 629809 h 815848"/>
                <a:gd name="connsiteX6" fmla="*/ 208463 w 301752"/>
                <a:gd name="connsiteY6" fmla="*/ 586949 h 81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752" h="815848">
                  <a:moveTo>
                    <a:pt x="36006" y="9832"/>
                  </a:moveTo>
                  <a:lnTo>
                    <a:pt x="9832" y="16046"/>
                  </a:lnTo>
                  <a:lnTo>
                    <a:pt x="122408" y="608441"/>
                  </a:lnTo>
                  <a:cubicBezTo>
                    <a:pt x="73030" y="646014"/>
                    <a:pt x="63463" y="716513"/>
                    <a:pt x="101040" y="765888"/>
                  </a:cubicBezTo>
                  <a:cubicBezTo>
                    <a:pt x="138617" y="815264"/>
                    <a:pt x="209111" y="824830"/>
                    <a:pt x="258487" y="787257"/>
                  </a:cubicBezTo>
                  <a:cubicBezTo>
                    <a:pt x="307862" y="749683"/>
                    <a:pt x="317429" y="679185"/>
                    <a:pt x="279855" y="629809"/>
                  </a:cubicBezTo>
                  <a:cubicBezTo>
                    <a:pt x="262420" y="606909"/>
                    <a:pt x="236872" y="591565"/>
                    <a:pt x="208463" y="586949"/>
                  </a:cubicBezTo>
                  <a:close/>
                </a:path>
              </a:pathLst>
            </a:custGeom>
            <a:solidFill>
              <a:srgbClr val="000000"/>
            </a:solidFill>
            <a:ln w="11172"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C2E2859-373E-45F2-9D6D-B3F7D41347B6}"/>
                </a:ext>
              </a:extLst>
            </p:cNvPr>
            <p:cNvSpPr/>
            <p:nvPr/>
          </p:nvSpPr>
          <p:spPr>
            <a:xfrm>
              <a:off x="4723902" y="1237902"/>
              <a:ext cx="2581656" cy="2581656"/>
            </a:xfrm>
            <a:custGeom>
              <a:avLst/>
              <a:gdLst>
                <a:gd name="connsiteX0" fmla="*/ 2578144 w 2581656"/>
                <a:gd name="connsiteY0" fmla="*/ 1293988 h 2581656"/>
                <a:gd name="connsiteX1" fmla="*/ 1293987 w 2581656"/>
                <a:gd name="connsiteY1" fmla="*/ 2578144 h 2581656"/>
                <a:gd name="connsiteX2" fmla="*/ 9831 w 2581656"/>
                <a:gd name="connsiteY2" fmla="*/ 1293988 h 2581656"/>
                <a:gd name="connsiteX3" fmla="*/ 1293987 w 2581656"/>
                <a:gd name="connsiteY3" fmla="*/ 9832 h 2581656"/>
                <a:gd name="connsiteX4" fmla="*/ 2578144 w 2581656"/>
                <a:gd name="connsiteY4" fmla="*/ 1293988 h 2581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1656" h="2581656">
                  <a:moveTo>
                    <a:pt x="2578144" y="1293988"/>
                  </a:moveTo>
                  <a:cubicBezTo>
                    <a:pt x="2578144" y="2003207"/>
                    <a:pt x="2003207" y="2578144"/>
                    <a:pt x="1293987" y="2578144"/>
                  </a:cubicBezTo>
                  <a:cubicBezTo>
                    <a:pt x="584768" y="2578144"/>
                    <a:pt x="9831" y="2003207"/>
                    <a:pt x="9831" y="1293988"/>
                  </a:cubicBezTo>
                  <a:cubicBezTo>
                    <a:pt x="9831" y="584768"/>
                    <a:pt x="584768" y="9832"/>
                    <a:pt x="1293987" y="9832"/>
                  </a:cubicBezTo>
                  <a:cubicBezTo>
                    <a:pt x="2003207" y="9832"/>
                    <a:pt x="2578144" y="584768"/>
                    <a:pt x="2578144" y="1293988"/>
                  </a:cubicBezTo>
                  <a:close/>
                </a:path>
              </a:pathLst>
            </a:custGeom>
            <a:solidFill>
              <a:srgbClr val="737373"/>
            </a:solidFill>
            <a:ln w="11172"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C223AA2-FF2F-4698-A225-83A491474E5F}"/>
                </a:ext>
              </a:extLst>
            </p:cNvPr>
            <p:cNvSpPr/>
            <p:nvPr/>
          </p:nvSpPr>
          <p:spPr>
            <a:xfrm>
              <a:off x="5104489" y="1241419"/>
              <a:ext cx="2201672" cy="2201672"/>
            </a:xfrm>
            <a:custGeom>
              <a:avLst/>
              <a:gdLst>
                <a:gd name="connsiteX0" fmla="*/ 1825787 w 2201672"/>
                <a:gd name="connsiteY0" fmla="*/ 2194039 h 2201672"/>
                <a:gd name="connsiteX1" fmla="*/ 1810006 w 2201672"/>
                <a:gd name="connsiteY1" fmla="*/ 378084 h 2201672"/>
                <a:gd name="connsiteX2" fmla="*/ 9832 w 2201672"/>
                <a:gd name="connsiteY2" fmla="*/ 378084 h 2201672"/>
              </a:gdLst>
              <a:ahLst/>
              <a:cxnLst>
                <a:cxn ang="0">
                  <a:pos x="connsiteX0" y="connsiteY0"/>
                </a:cxn>
                <a:cxn ang="0">
                  <a:pos x="connsiteX1" y="connsiteY1"/>
                </a:cxn>
                <a:cxn ang="0">
                  <a:pos x="connsiteX2" y="connsiteY2"/>
                </a:cxn>
              </a:cxnLst>
              <a:rect l="l" t="t" r="r" b="b"/>
              <a:pathLst>
                <a:path w="2201672" h="2201672">
                  <a:moveTo>
                    <a:pt x="1825787" y="2194039"/>
                  </a:moveTo>
                  <a:cubicBezTo>
                    <a:pt x="2322895" y="1688213"/>
                    <a:pt x="2315821" y="875187"/>
                    <a:pt x="1810006" y="378084"/>
                  </a:cubicBezTo>
                  <a:cubicBezTo>
                    <a:pt x="1310383" y="-112919"/>
                    <a:pt x="509444" y="-112919"/>
                    <a:pt x="9832" y="378084"/>
                  </a:cubicBezTo>
                  <a:close/>
                </a:path>
              </a:pathLst>
            </a:custGeom>
            <a:solidFill>
              <a:srgbClr val="939393"/>
            </a:solidFill>
            <a:ln w="11172"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AEBEEAD-533A-4485-83DC-60BA012301A6}"/>
                </a:ext>
              </a:extLst>
            </p:cNvPr>
            <p:cNvSpPr/>
            <p:nvPr/>
          </p:nvSpPr>
          <p:spPr>
            <a:xfrm>
              <a:off x="4890827" y="1404827"/>
              <a:ext cx="2246376" cy="2246376"/>
            </a:xfrm>
            <a:custGeom>
              <a:avLst/>
              <a:gdLst>
                <a:gd name="connsiteX0" fmla="*/ 2244294 w 2246376"/>
                <a:gd name="connsiteY0" fmla="*/ 1127063 h 2246376"/>
                <a:gd name="connsiteX1" fmla="*/ 1127063 w 2246376"/>
                <a:gd name="connsiteY1" fmla="*/ 2244294 h 2246376"/>
                <a:gd name="connsiteX2" fmla="*/ 9832 w 2246376"/>
                <a:gd name="connsiteY2" fmla="*/ 1127063 h 2246376"/>
                <a:gd name="connsiteX3" fmla="*/ 1127063 w 2246376"/>
                <a:gd name="connsiteY3" fmla="*/ 9832 h 2246376"/>
                <a:gd name="connsiteX4" fmla="*/ 2244294 w 2246376"/>
                <a:gd name="connsiteY4" fmla="*/ 1127063 h 224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6376" h="2246376">
                  <a:moveTo>
                    <a:pt x="2244294" y="1127063"/>
                  </a:moveTo>
                  <a:cubicBezTo>
                    <a:pt x="2244294" y="1744093"/>
                    <a:pt x="1744093" y="2244294"/>
                    <a:pt x="1127063" y="2244294"/>
                  </a:cubicBezTo>
                  <a:cubicBezTo>
                    <a:pt x="510033" y="2244294"/>
                    <a:pt x="9832" y="1744093"/>
                    <a:pt x="9832" y="1127063"/>
                  </a:cubicBezTo>
                  <a:cubicBezTo>
                    <a:pt x="9832" y="510033"/>
                    <a:pt x="510033" y="9832"/>
                    <a:pt x="1127063" y="9832"/>
                  </a:cubicBezTo>
                  <a:cubicBezTo>
                    <a:pt x="1744092" y="9832"/>
                    <a:pt x="2244294" y="510033"/>
                    <a:pt x="2244294" y="1127063"/>
                  </a:cubicBezTo>
                  <a:close/>
                </a:path>
              </a:pathLst>
            </a:custGeom>
            <a:solidFill>
              <a:srgbClr val="FFFFFF"/>
            </a:solidFill>
            <a:ln w="11172"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8AE7D98-FDCE-416C-BECA-9580796811BD}"/>
                </a:ext>
              </a:extLst>
            </p:cNvPr>
            <p:cNvSpPr/>
            <p:nvPr/>
          </p:nvSpPr>
          <p:spPr>
            <a:xfrm>
              <a:off x="5013584" y="1527727"/>
              <a:ext cx="2000504" cy="994664"/>
            </a:xfrm>
            <a:custGeom>
              <a:avLst/>
              <a:gdLst>
                <a:gd name="connsiteX0" fmla="*/ 362725 w 2000504"/>
                <a:gd name="connsiteY0" fmla="*/ 994361 h 994664"/>
                <a:gd name="connsiteX1" fmla="*/ 1013582 w 2000504"/>
                <a:gd name="connsiteY1" fmla="*/ 362057 h 994664"/>
                <a:gd name="connsiteX2" fmla="*/ 1645886 w 2000504"/>
                <a:gd name="connsiteY2" fmla="*/ 994361 h 994664"/>
                <a:gd name="connsiteX3" fmla="*/ 1998791 w 2000504"/>
                <a:gd name="connsiteY3" fmla="*/ 994361 h 994664"/>
                <a:gd name="connsiteX4" fmla="*/ 994314 w 2000504"/>
                <a:gd name="connsiteY4" fmla="*/ 9883 h 994664"/>
                <a:gd name="connsiteX5" fmla="*/ 9832 w 2000504"/>
                <a:gd name="connsiteY5" fmla="*/ 994361 h 99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504" h="994664">
                  <a:moveTo>
                    <a:pt x="362725" y="994361"/>
                  </a:moveTo>
                  <a:cubicBezTo>
                    <a:pt x="367844" y="640026"/>
                    <a:pt x="659247" y="356934"/>
                    <a:pt x="1013582" y="362057"/>
                  </a:cubicBezTo>
                  <a:cubicBezTo>
                    <a:pt x="1360697" y="367076"/>
                    <a:pt x="1640868" y="647249"/>
                    <a:pt x="1645886" y="994361"/>
                  </a:cubicBezTo>
                  <a:lnTo>
                    <a:pt x="1998791" y="994361"/>
                  </a:lnTo>
                  <a:cubicBezTo>
                    <a:pt x="1993270" y="445126"/>
                    <a:pt x="1543548" y="4360"/>
                    <a:pt x="994314" y="9883"/>
                  </a:cubicBezTo>
                  <a:cubicBezTo>
                    <a:pt x="452871" y="15328"/>
                    <a:pt x="15274" y="452921"/>
                    <a:pt x="9832" y="994361"/>
                  </a:cubicBezTo>
                  <a:close/>
                </a:path>
              </a:pathLst>
            </a:custGeom>
            <a:solidFill>
              <a:srgbClr val="E6E6E6"/>
            </a:solidFill>
            <a:ln w="11172"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6EAAF51-0C4C-4995-AF89-83CDDC489B0E}"/>
                </a:ext>
              </a:extLst>
            </p:cNvPr>
            <p:cNvSpPr/>
            <p:nvPr/>
          </p:nvSpPr>
          <p:spPr>
            <a:xfrm>
              <a:off x="5013584" y="1527127"/>
              <a:ext cx="1899920" cy="994664"/>
            </a:xfrm>
            <a:custGeom>
              <a:avLst/>
              <a:gdLst>
                <a:gd name="connsiteX0" fmla="*/ 1576561 w 1899920"/>
                <a:gd name="connsiteY0" fmla="*/ 714846 h 994664"/>
                <a:gd name="connsiteX1" fmla="*/ 1891211 w 1899920"/>
                <a:gd name="connsiteY1" fmla="*/ 555454 h 994664"/>
                <a:gd name="connsiteX2" fmla="*/ 555198 w 1899920"/>
                <a:gd name="connsiteY2" fmla="*/ 117124 h 994664"/>
                <a:gd name="connsiteX3" fmla="*/ 9832 w 1899920"/>
                <a:gd name="connsiteY3" fmla="*/ 994972 h 994664"/>
                <a:gd name="connsiteX4" fmla="*/ 362725 w 1899920"/>
                <a:gd name="connsiteY4" fmla="*/ 994972 h 994664"/>
                <a:gd name="connsiteX5" fmla="*/ 1013660 w 1899920"/>
                <a:gd name="connsiteY5" fmla="*/ 363042 h 994664"/>
                <a:gd name="connsiteX6" fmla="*/ 1576561 w 1899920"/>
                <a:gd name="connsiteY6" fmla="*/ 714857 h 99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9920" h="994664">
                  <a:moveTo>
                    <a:pt x="1576561" y="714846"/>
                  </a:moveTo>
                  <a:lnTo>
                    <a:pt x="1891211" y="555454"/>
                  </a:lnTo>
                  <a:cubicBezTo>
                    <a:pt x="1643327" y="65482"/>
                    <a:pt x="1045165" y="-130765"/>
                    <a:pt x="555198" y="117124"/>
                  </a:cubicBezTo>
                  <a:cubicBezTo>
                    <a:pt x="223662" y="284854"/>
                    <a:pt x="13319" y="623442"/>
                    <a:pt x="9832" y="994972"/>
                  </a:cubicBezTo>
                  <a:lnTo>
                    <a:pt x="362725" y="994972"/>
                  </a:lnTo>
                  <a:cubicBezTo>
                    <a:pt x="367978" y="640719"/>
                    <a:pt x="659403" y="357795"/>
                    <a:pt x="1013660" y="363042"/>
                  </a:cubicBezTo>
                  <a:cubicBezTo>
                    <a:pt x="1252100" y="366575"/>
                    <a:pt x="1468903" y="502077"/>
                    <a:pt x="1576561" y="714857"/>
                  </a:cubicBezTo>
                  <a:close/>
                </a:path>
              </a:pathLst>
            </a:custGeom>
            <a:solidFill>
              <a:srgbClr val="5C2D91"/>
            </a:solidFill>
            <a:ln w="1117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81FB07C-B654-4027-A75D-FB7310531885}"/>
                </a:ext>
              </a:extLst>
            </p:cNvPr>
            <p:cNvSpPr/>
            <p:nvPr/>
          </p:nvSpPr>
          <p:spPr>
            <a:xfrm>
              <a:off x="5013584" y="1527417"/>
              <a:ext cx="1005840" cy="994664"/>
            </a:xfrm>
            <a:custGeom>
              <a:avLst/>
              <a:gdLst>
                <a:gd name="connsiteX0" fmla="*/ 1000673 w 1005840"/>
                <a:gd name="connsiteY0" fmla="*/ 9832 h 994664"/>
                <a:gd name="connsiteX1" fmla="*/ 9832 w 1005840"/>
                <a:gd name="connsiteY1" fmla="*/ 994672 h 994664"/>
                <a:gd name="connsiteX2" fmla="*/ 362725 w 1005840"/>
                <a:gd name="connsiteY2" fmla="*/ 994672 h 994664"/>
                <a:gd name="connsiteX3" fmla="*/ 1001992 w 1005840"/>
                <a:gd name="connsiteY3" fmla="*/ 362703 h 994664"/>
              </a:gdLst>
              <a:ahLst/>
              <a:cxnLst>
                <a:cxn ang="0">
                  <a:pos x="connsiteX0" y="connsiteY0"/>
                </a:cxn>
                <a:cxn ang="0">
                  <a:pos x="connsiteX1" y="connsiteY1"/>
                </a:cxn>
                <a:cxn ang="0">
                  <a:pos x="connsiteX2" y="connsiteY2"/>
                </a:cxn>
                <a:cxn ang="0">
                  <a:pos x="connsiteX3" y="connsiteY3"/>
                </a:cxn>
              </a:cxnLst>
              <a:rect l="l" t="t" r="r" b="b"/>
              <a:pathLst>
                <a:path w="1005840" h="994664">
                  <a:moveTo>
                    <a:pt x="1000673" y="9832"/>
                  </a:moveTo>
                  <a:cubicBezTo>
                    <a:pt x="456872" y="12448"/>
                    <a:pt x="15755" y="450894"/>
                    <a:pt x="9832" y="994672"/>
                  </a:cubicBezTo>
                  <a:lnTo>
                    <a:pt x="362725" y="994672"/>
                  </a:lnTo>
                  <a:cubicBezTo>
                    <a:pt x="368402" y="645184"/>
                    <a:pt x="652463" y="364371"/>
                    <a:pt x="1001992" y="362703"/>
                  </a:cubicBezTo>
                  <a:close/>
                </a:path>
              </a:pathLst>
            </a:custGeom>
            <a:noFill/>
            <a:ln w="1117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DAD1B10-6FEC-4483-9F48-FD3451900ADC}"/>
                </a:ext>
              </a:extLst>
            </p:cNvPr>
            <p:cNvSpPr/>
            <p:nvPr/>
          </p:nvSpPr>
          <p:spPr>
            <a:xfrm>
              <a:off x="5013584" y="1898404"/>
              <a:ext cx="514096" cy="625856"/>
            </a:xfrm>
            <a:custGeom>
              <a:avLst/>
              <a:gdLst>
                <a:gd name="connsiteX0" fmla="*/ 230602 w 514096"/>
                <a:gd name="connsiteY0" fmla="*/ 9832 h 625856"/>
                <a:gd name="connsiteX1" fmla="*/ 9832 w 514096"/>
                <a:gd name="connsiteY1" fmla="*/ 623640 h 625856"/>
                <a:gd name="connsiteX2" fmla="*/ 362725 w 514096"/>
                <a:gd name="connsiteY2" fmla="*/ 623640 h 625856"/>
                <a:gd name="connsiteX3" fmla="*/ 505096 w 514096"/>
                <a:gd name="connsiteY3" fmla="*/ 231117 h 625856"/>
              </a:gdLst>
              <a:ahLst/>
              <a:cxnLst>
                <a:cxn ang="0">
                  <a:pos x="connsiteX0" y="connsiteY0"/>
                </a:cxn>
                <a:cxn ang="0">
                  <a:pos x="connsiteX1" y="connsiteY1"/>
                </a:cxn>
                <a:cxn ang="0">
                  <a:pos x="connsiteX2" y="connsiteY2"/>
                </a:cxn>
                <a:cxn ang="0">
                  <a:pos x="connsiteX3" y="connsiteY3"/>
                </a:cxn>
              </a:cxnLst>
              <a:rect l="l" t="t" r="r" b="b"/>
              <a:pathLst>
                <a:path w="514096" h="625856">
                  <a:moveTo>
                    <a:pt x="230602" y="9832"/>
                  </a:moveTo>
                  <a:cubicBezTo>
                    <a:pt x="89729" y="183588"/>
                    <a:pt x="11910" y="399964"/>
                    <a:pt x="9832" y="623640"/>
                  </a:cubicBezTo>
                  <a:lnTo>
                    <a:pt x="362725" y="623640"/>
                  </a:lnTo>
                  <a:cubicBezTo>
                    <a:pt x="364837" y="480543"/>
                    <a:pt x="414984" y="342295"/>
                    <a:pt x="505096" y="231117"/>
                  </a:cubicBezTo>
                  <a:close/>
                </a:path>
              </a:pathLst>
            </a:custGeom>
            <a:noFill/>
            <a:ln w="11172"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F1D102A5-B93D-486A-864C-6BDD0FA2B0A9}"/>
                </a:ext>
              </a:extLst>
            </p:cNvPr>
            <p:cNvSpPr/>
            <p:nvPr/>
          </p:nvSpPr>
          <p:spPr>
            <a:xfrm>
              <a:off x="5862123" y="1837573"/>
              <a:ext cx="793496" cy="838200"/>
            </a:xfrm>
            <a:custGeom>
              <a:avLst/>
              <a:gdLst>
                <a:gd name="connsiteX0" fmla="*/ 794039 w 793496"/>
                <a:gd name="connsiteY0" fmla="*/ 33894 h 838200"/>
                <a:gd name="connsiteX1" fmla="*/ 768837 w 793496"/>
                <a:gd name="connsiteY1" fmla="*/ 9832 h 838200"/>
                <a:gd name="connsiteX2" fmla="*/ 204550 w 793496"/>
                <a:gd name="connsiteY2" fmla="*/ 549387 h 838200"/>
                <a:gd name="connsiteX3" fmla="*/ 18447 w 793496"/>
                <a:gd name="connsiteY3" fmla="*/ 637096 h 838200"/>
                <a:gd name="connsiteX4" fmla="*/ 106145 w 793496"/>
                <a:gd name="connsiteY4" fmla="*/ 823199 h 838200"/>
                <a:gd name="connsiteX5" fmla="*/ 292259 w 793496"/>
                <a:gd name="connsiteY5" fmla="*/ 735490 h 838200"/>
                <a:gd name="connsiteX6" fmla="*/ 288548 w 793496"/>
                <a:gd name="connsiteY6" fmla="*/ 627797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496" h="838200">
                  <a:moveTo>
                    <a:pt x="794039" y="33894"/>
                  </a:moveTo>
                  <a:lnTo>
                    <a:pt x="768837" y="9832"/>
                  </a:lnTo>
                  <a:lnTo>
                    <a:pt x="204550" y="549387"/>
                  </a:lnTo>
                  <a:cubicBezTo>
                    <a:pt x="128944" y="522218"/>
                    <a:pt x="45616" y="561479"/>
                    <a:pt x="18447" y="637096"/>
                  </a:cubicBezTo>
                  <a:cubicBezTo>
                    <a:pt x="-8733" y="712702"/>
                    <a:pt x="30539" y="796030"/>
                    <a:pt x="106145" y="823199"/>
                  </a:cubicBezTo>
                  <a:cubicBezTo>
                    <a:pt x="181762" y="850368"/>
                    <a:pt x="265079" y="811106"/>
                    <a:pt x="292259" y="735490"/>
                  </a:cubicBezTo>
                  <a:cubicBezTo>
                    <a:pt x="304854" y="700442"/>
                    <a:pt x="303524" y="661895"/>
                    <a:pt x="288548" y="627797"/>
                  </a:cubicBezTo>
                  <a:close/>
                </a:path>
              </a:pathLst>
            </a:custGeom>
            <a:solidFill>
              <a:srgbClr val="000000"/>
            </a:solidFill>
            <a:ln w="1117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39029D15-BC19-4355-BE3A-2261725BA8A2}"/>
                </a:ext>
              </a:extLst>
            </p:cNvPr>
            <p:cNvSpPr/>
            <p:nvPr/>
          </p:nvSpPr>
          <p:spPr>
            <a:xfrm>
              <a:off x="7008021" y="1444657"/>
              <a:ext cx="2827528" cy="2827528"/>
            </a:xfrm>
            <a:custGeom>
              <a:avLst/>
              <a:gdLst>
                <a:gd name="connsiteX0" fmla="*/ 2117837 w 2827528"/>
                <a:gd name="connsiteY0" fmla="*/ 715215 h 2827528"/>
                <a:gd name="connsiteX1" fmla="*/ 2117837 w 2827528"/>
                <a:gd name="connsiteY1" fmla="*/ 2117837 h 2827528"/>
                <a:gd name="connsiteX2" fmla="*/ 715215 w 2827528"/>
                <a:gd name="connsiteY2" fmla="*/ 2117837 h 2827528"/>
                <a:gd name="connsiteX3" fmla="*/ 715215 w 2827528"/>
                <a:gd name="connsiteY3" fmla="*/ 715215 h 2827528"/>
                <a:gd name="connsiteX4" fmla="*/ 2117837 w 2827528"/>
                <a:gd name="connsiteY4" fmla="*/ 715215 h 2827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528" h="2827528">
                  <a:moveTo>
                    <a:pt x="2117837" y="715215"/>
                  </a:moveTo>
                  <a:cubicBezTo>
                    <a:pt x="2505160" y="1102538"/>
                    <a:pt x="2505160" y="1730514"/>
                    <a:pt x="2117837" y="2117837"/>
                  </a:cubicBezTo>
                  <a:cubicBezTo>
                    <a:pt x="1730513" y="2505160"/>
                    <a:pt x="1102538" y="2505160"/>
                    <a:pt x="715215" y="2117837"/>
                  </a:cubicBezTo>
                  <a:cubicBezTo>
                    <a:pt x="327892" y="1730513"/>
                    <a:pt x="327892" y="1102538"/>
                    <a:pt x="715215" y="715215"/>
                  </a:cubicBezTo>
                  <a:cubicBezTo>
                    <a:pt x="1102538" y="327892"/>
                    <a:pt x="1730513" y="327892"/>
                    <a:pt x="2117837" y="715215"/>
                  </a:cubicBezTo>
                  <a:close/>
                </a:path>
              </a:pathLst>
            </a:custGeom>
            <a:solidFill>
              <a:srgbClr val="737373"/>
            </a:solidFill>
            <a:ln w="11172"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3CB9DFA-4980-4741-A272-0180B6790E60}"/>
                </a:ext>
              </a:extLst>
            </p:cNvPr>
            <p:cNvSpPr/>
            <p:nvPr/>
          </p:nvSpPr>
          <p:spPr>
            <a:xfrm>
              <a:off x="7724256" y="1859537"/>
              <a:ext cx="1698752" cy="1698752"/>
            </a:xfrm>
            <a:custGeom>
              <a:avLst/>
              <a:gdLst>
                <a:gd name="connsiteX0" fmla="*/ 1412196 w 1698752"/>
                <a:gd name="connsiteY0" fmla="*/ 1692096 h 1698752"/>
                <a:gd name="connsiteX1" fmla="*/ 1390884 w 1698752"/>
                <a:gd name="connsiteY1" fmla="*/ 289732 h 1698752"/>
                <a:gd name="connsiteX2" fmla="*/ 9832 w 1698752"/>
                <a:gd name="connsiteY2" fmla="*/ 289732 h 1698752"/>
              </a:gdLst>
              <a:ahLst/>
              <a:cxnLst>
                <a:cxn ang="0">
                  <a:pos x="connsiteX0" y="connsiteY0"/>
                </a:cxn>
                <a:cxn ang="0">
                  <a:pos x="connsiteX1" y="connsiteY1"/>
                </a:cxn>
                <a:cxn ang="0">
                  <a:pos x="connsiteX2" y="connsiteY2"/>
                </a:cxn>
              </a:cxnLst>
              <a:rect l="l" t="t" r="r" b="b"/>
              <a:pathLst>
                <a:path w="1698752" h="1698752">
                  <a:moveTo>
                    <a:pt x="1412196" y="1692096"/>
                  </a:moveTo>
                  <a:cubicBezTo>
                    <a:pt x="1793566" y="1298958"/>
                    <a:pt x="1784022" y="671102"/>
                    <a:pt x="1390884" y="289732"/>
                  </a:cubicBezTo>
                  <a:cubicBezTo>
                    <a:pt x="1006172" y="-83468"/>
                    <a:pt x="394543" y="-83468"/>
                    <a:pt x="9832" y="289732"/>
                  </a:cubicBezTo>
                  <a:close/>
                </a:path>
              </a:pathLst>
            </a:custGeom>
            <a:solidFill>
              <a:srgbClr val="939393"/>
            </a:solidFill>
            <a:ln w="1117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66A34E5-31F7-423E-B6E6-906BBDE60E9F}"/>
                </a:ext>
              </a:extLst>
            </p:cNvPr>
            <p:cNvSpPr/>
            <p:nvPr/>
          </p:nvSpPr>
          <p:spPr>
            <a:xfrm>
              <a:off x="7551821" y="1988460"/>
              <a:ext cx="1743456" cy="1743456"/>
            </a:xfrm>
            <a:custGeom>
              <a:avLst/>
              <a:gdLst>
                <a:gd name="connsiteX0" fmla="*/ 1735608 w 1743456"/>
                <a:gd name="connsiteY0" fmla="*/ 872720 h 1743456"/>
                <a:gd name="connsiteX1" fmla="*/ 872720 w 1743456"/>
                <a:gd name="connsiteY1" fmla="*/ 1735607 h 1743456"/>
                <a:gd name="connsiteX2" fmla="*/ 9832 w 1743456"/>
                <a:gd name="connsiteY2" fmla="*/ 872720 h 1743456"/>
                <a:gd name="connsiteX3" fmla="*/ 872720 w 1743456"/>
                <a:gd name="connsiteY3" fmla="*/ 9832 h 1743456"/>
                <a:gd name="connsiteX4" fmla="*/ 1735608 w 1743456"/>
                <a:gd name="connsiteY4" fmla="*/ 872720 h 174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456" h="1743456">
                  <a:moveTo>
                    <a:pt x="1735608" y="872720"/>
                  </a:moveTo>
                  <a:cubicBezTo>
                    <a:pt x="1735608" y="1349279"/>
                    <a:pt x="1349280" y="1735607"/>
                    <a:pt x="872720" y="1735607"/>
                  </a:cubicBezTo>
                  <a:cubicBezTo>
                    <a:pt x="396160" y="1735607"/>
                    <a:pt x="9832" y="1349279"/>
                    <a:pt x="9832" y="872720"/>
                  </a:cubicBezTo>
                  <a:cubicBezTo>
                    <a:pt x="9832" y="396160"/>
                    <a:pt x="396160" y="9832"/>
                    <a:pt x="872720" y="9832"/>
                  </a:cubicBezTo>
                  <a:cubicBezTo>
                    <a:pt x="1349280" y="9832"/>
                    <a:pt x="1735608" y="396160"/>
                    <a:pt x="1735608" y="872720"/>
                  </a:cubicBezTo>
                  <a:close/>
                </a:path>
              </a:pathLst>
            </a:custGeom>
            <a:solidFill>
              <a:srgbClr val="FFFFFF"/>
            </a:solidFill>
            <a:ln w="1117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E2F6DD6-8C0A-4052-A282-73DC3B50866E}"/>
                </a:ext>
              </a:extLst>
            </p:cNvPr>
            <p:cNvSpPr/>
            <p:nvPr/>
          </p:nvSpPr>
          <p:spPr>
            <a:xfrm>
              <a:off x="7646627" y="2082831"/>
              <a:ext cx="1553464" cy="771144"/>
            </a:xfrm>
            <a:custGeom>
              <a:avLst/>
              <a:gdLst>
                <a:gd name="connsiteX0" fmla="*/ 282392 w 1553464"/>
                <a:gd name="connsiteY0" fmla="*/ 770772 h 771144"/>
                <a:gd name="connsiteX1" fmla="*/ 785357 w 1553464"/>
                <a:gd name="connsiteY1" fmla="*/ 282693 h 771144"/>
                <a:gd name="connsiteX2" fmla="*/ 1273435 w 1553464"/>
                <a:gd name="connsiteY2" fmla="*/ 770772 h 771144"/>
                <a:gd name="connsiteX3" fmla="*/ 1545995 w 1553464"/>
                <a:gd name="connsiteY3" fmla="*/ 770772 h 771144"/>
                <a:gd name="connsiteX4" fmla="*/ 770739 w 1553464"/>
                <a:gd name="connsiteY4" fmla="*/ 9866 h 771144"/>
                <a:gd name="connsiteX5" fmla="*/ 9832 w 1553464"/>
                <a:gd name="connsiteY5" fmla="*/ 770772 h 77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3464" h="771144">
                  <a:moveTo>
                    <a:pt x="282392" y="770772"/>
                  </a:moveTo>
                  <a:cubicBezTo>
                    <a:pt x="286505" y="497105"/>
                    <a:pt x="511690" y="278581"/>
                    <a:pt x="785357" y="282693"/>
                  </a:cubicBezTo>
                  <a:cubicBezTo>
                    <a:pt x="1053234" y="286717"/>
                    <a:pt x="1269412" y="502894"/>
                    <a:pt x="1273435" y="770772"/>
                  </a:cubicBezTo>
                  <a:lnTo>
                    <a:pt x="1545995" y="770772"/>
                  </a:lnTo>
                  <a:cubicBezTo>
                    <a:pt x="1542028" y="346575"/>
                    <a:pt x="1194935" y="5903"/>
                    <a:pt x="770739" y="9866"/>
                  </a:cubicBezTo>
                  <a:cubicBezTo>
                    <a:pt x="352130" y="13778"/>
                    <a:pt x="13743" y="352163"/>
                    <a:pt x="9832" y="770772"/>
                  </a:cubicBezTo>
                  <a:close/>
                </a:path>
              </a:pathLst>
            </a:custGeom>
            <a:solidFill>
              <a:srgbClr val="E6E6E6"/>
            </a:solidFill>
            <a:ln w="1117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9C438DC-7480-4353-BDDC-818CA2F3CFBA}"/>
                </a:ext>
              </a:extLst>
            </p:cNvPr>
            <p:cNvSpPr/>
            <p:nvPr/>
          </p:nvSpPr>
          <p:spPr>
            <a:xfrm>
              <a:off x="7646582" y="2369707"/>
              <a:ext cx="391160" cy="491744"/>
            </a:xfrm>
            <a:custGeom>
              <a:avLst/>
              <a:gdLst>
                <a:gd name="connsiteX0" fmla="*/ 180400 w 391160"/>
                <a:gd name="connsiteY0" fmla="*/ 9832 h 491744"/>
                <a:gd name="connsiteX1" fmla="*/ 9832 w 391160"/>
                <a:gd name="connsiteY1" fmla="*/ 483895 h 491744"/>
                <a:gd name="connsiteX2" fmla="*/ 282392 w 391160"/>
                <a:gd name="connsiteY2" fmla="*/ 483895 h 491744"/>
                <a:gd name="connsiteX3" fmla="*/ 392353 w 391160"/>
                <a:gd name="connsiteY3" fmla="*/ 180713 h 491744"/>
              </a:gdLst>
              <a:ahLst/>
              <a:cxnLst>
                <a:cxn ang="0">
                  <a:pos x="connsiteX0" y="connsiteY0"/>
                </a:cxn>
                <a:cxn ang="0">
                  <a:pos x="connsiteX1" y="connsiteY1"/>
                </a:cxn>
                <a:cxn ang="0">
                  <a:pos x="connsiteX2" y="connsiteY2"/>
                </a:cxn>
                <a:cxn ang="0">
                  <a:pos x="connsiteX3" y="connsiteY3"/>
                </a:cxn>
              </a:cxnLst>
              <a:rect l="l" t="t" r="r" b="b"/>
              <a:pathLst>
                <a:path w="391160" h="491744">
                  <a:moveTo>
                    <a:pt x="180400" y="9832"/>
                  </a:moveTo>
                  <a:cubicBezTo>
                    <a:pt x="71579" y="144022"/>
                    <a:pt x="11452" y="311137"/>
                    <a:pt x="9832" y="483895"/>
                  </a:cubicBezTo>
                  <a:lnTo>
                    <a:pt x="282392" y="483895"/>
                  </a:lnTo>
                  <a:cubicBezTo>
                    <a:pt x="284024" y="373365"/>
                    <a:pt x="322748" y="266589"/>
                    <a:pt x="392353" y="180713"/>
                  </a:cubicBezTo>
                  <a:close/>
                </a:path>
              </a:pathLst>
            </a:custGeom>
            <a:solidFill>
              <a:srgbClr val="91A80A"/>
            </a:solidFill>
            <a:ln w="1117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09E9B60-5C87-4211-9180-AAC5F5879404}"/>
                </a:ext>
              </a:extLst>
            </p:cNvPr>
            <p:cNvSpPr/>
            <p:nvPr/>
          </p:nvSpPr>
          <p:spPr>
            <a:xfrm>
              <a:off x="7751290" y="2585258"/>
              <a:ext cx="793496" cy="379984"/>
            </a:xfrm>
            <a:custGeom>
              <a:avLst/>
              <a:gdLst>
                <a:gd name="connsiteX0" fmla="*/ 19197 w 793496"/>
                <a:gd name="connsiteY0" fmla="*/ 9832 h 379984"/>
                <a:gd name="connsiteX1" fmla="*/ 9832 w 793496"/>
                <a:gd name="connsiteY1" fmla="*/ 35056 h 379984"/>
                <a:gd name="connsiteX2" fmla="*/ 564955 w 793496"/>
                <a:gd name="connsiteY2" fmla="*/ 270512 h 379984"/>
                <a:gd name="connsiteX3" fmla="*/ 684013 w 793496"/>
                <a:gd name="connsiteY3" fmla="*/ 375723 h 379984"/>
                <a:gd name="connsiteX4" fmla="*/ 789235 w 793496"/>
                <a:gd name="connsiteY4" fmla="*/ 256665 h 379984"/>
                <a:gd name="connsiteX5" fmla="*/ 670166 w 793496"/>
                <a:gd name="connsiteY5" fmla="*/ 151454 h 379984"/>
                <a:gd name="connsiteX6" fmla="*/ 594918 w 793496"/>
                <a:gd name="connsiteY6" fmla="*/ 186971 h 379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496" h="379984">
                  <a:moveTo>
                    <a:pt x="19197" y="9832"/>
                  </a:moveTo>
                  <a:lnTo>
                    <a:pt x="9832" y="35056"/>
                  </a:lnTo>
                  <a:lnTo>
                    <a:pt x="564955" y="270512"/>
                  </a:lnTo>
                  <a:cubicBezTo>
                    <a:pt x="568777" y="332449"/>
                    <a:pt x="622086" y="379556"/>
                    <a:pt x="684013" y="375723"/>
                  </a:cubicBezTo>
                  <a:cubicBezTo>
                    <a:pt x="745950" y="371901"/>
                    <a:pt x="793057" y="318602"/>
                    <a:pt x="789235" y="256665"/>
                  </a:cubicBezTo>
                  <a:cubicBezTo>
                    <a:pt x="785413" y="194728"/>
                    <a:pt x="732103" y="147621"/>
                    <a:pt x="670166" y="151454"/>
                  </a:cubicBezTo>
                  <a:cubicBezTo>
                    <a:pt x="641466" y="153220"/>
                    <a:pt x="614532" y="165938"/>
                    <a:pt x="594918" y="186971"/>
                  </a:cubicBezTo>
                  <a:close/>
                </a:path>
              </a:pathLst>
            </a:custGeom>
            <a:solidFill>
              <a:srgbClr val="000000"/>
            </a:solidFill>
            <a:ln w="11172" cap="flat">
              <a:noFill/>
              <a:prstDash val="solid"/>
              <a:miter/>
            </a:ln>
          </p:spPr>
          <p:txBody>
            <a:bodyPr rtlCol="0" anchor="ctr"/>
            <a:lstStyle/>
            <a:p>
              <a:endParaRPr lang="en-US"/>
            </a:p>
          </p:txBody>
        </p:sp>
      </p:grpSp>
      <p:sp>
        <p:nvSpPr>
          <p:cNvPr id="28" name="Rectangle 27">
            <a:extLst>
              <a:ext uri="{FF2B5EF4-FFF2-40B4-BE49-F238E27FC236}">
                <a16:creationId xmlns:a16="http://schemas.microsoft.com/office/drawing/2014/main" id="{783E54E9-C2CB-4BAE-A56D-FE93658BC768}"/>
              </a:ext>
            </a:extLst>
          </p:cNvPr>
          <p:cNvSpPr/>
          <p:nvPr/>
        </p:nvSpPr>
        <p:spPr>
          <a:xfrm>
            <a:off x="2706866" y="3860813"/>
            <a:ext cx="1912395" cy="338554"/>
          </a:xfrm>
          <a:prstGeom prst="rect">
            <a:avLst/>
          </a:prstGeom>
        </p:spPr>
        <p:txBody>
          <a:bodyPr wrap="square">
            <a:spAutoFit/>
          </a:bodyPr>
          <a:lstStyle/>
          <a:p>
            <a:pPr algn="ctr"/>
            <a:r>
              <a:rPr lang="en-US" sz="1600" dirty="0">
                <a:solidFill>
                  <a:schemeClr val="accent5">
                    <a:lumMod val="75000"/>
                  </a:schemeClr>
                </a:solidFill>
              </a:rPr>
              <a:t>Java Servlet</a:t>
            </a:r>
          </a:p>
        </p:txBody>
      </p:sp>
      <p:sp>
        <p:nvSpPr>
          <p:cNvPr id="29" name="Rectangle 28">
            <a:extLst>
              <a:ext uri="{FF2B5EF4-FFF2-40B4-BE49-F238E27FC236}">
                <a16:creationId xmlns:a16="http://schemas.microsoft.com/office/drawing/2014/main" id="{B8D8A356-9F5D-4088-AF99-2AA884380EEC}"/>
              </a:ext>
            </a:extLst>
          </p:cNvPr>
          <p:cNvSpPr/>
          <p:nvPr/>
        </p:nvSpPr>
        <p:spPr>
          <a:xfrm>
            <a:off x="5095626" y="3860813"/>
            <a:ext cx="1912395" cy="338554"/>
          </a:xfrm>
          <a:prstGeom prst="rect">
            <a:avLst/>
          </a:prstGeom>
        </p:spPr>
        <p:txBody>
          <a:bodyPr wrap="square">
            <a:spAutoFit/>
          </a:bodyPr>
          <a:lstStyle/>
          <a:p>
            <a:pPr algn="ctr"/>
            <a:r>
              <a:rPr lang="en-US" sz="1600" dirty="0">
                <a:solidFill>
                  <a:schemeClr val="accent5">
                    <a:lumMod val="75000"/>
                  </a:schemeClr>
                </a:solidFill>
              </a:rPr>
              <a:t>.NET Core</a:t>
            </a:r>
          </a:p>
        </p:txBody>
      </p:sp>
      <p:sp>
        <p:nvSpPr>
          <p:cNvPr id="30" name="Rectangle 29">
            <a:extLst>
              <a:ext uri="{FF2B5EF4-FFF2-40B4-BE49-F238E27FC236}">
                <a16:creationId xmlns:a16="http://schemas.microsoft.com/office/drawing/2014/main" id="{7060EEB8-3EF0-44F4-A03D-278BDC0CA73C}"/>
              </a:ext>
            </a:extLst>
          </p:cNvPr>
          <p:cNvSpPr/>
          <p:nvPr/>
        </p:nvSpPr>
        <p:spPr>
          <a:xfrm>
            <a:off x="7617434" y="3860813"/>
            <a:ext cx="1912395" cy="338554"/>
          </a:xfrm>
          <a:prstGeom prst="rect">
            <a:avLst/>
          </a:prstGeom>
        </p:spPr>
        <p:txBody>
          <a:bodyPr wrap="square">
            <a:spAutoFit/>
          </a:bodyPr>
          <a:lstStyle/>
          <a:p>
            <a:pPr algn="ctr"/>
            <a:r>
              <a:rPr lang="en-US" sz="1600" dirty="0">
                <a:solidFill>
                  <a:schemeClr val="accent5">
                    <a:lumMod val="75000"/>
                  </a:schemeClr>
                </a:solidFill>
              </a:rPr>
              <a:t>Node.js</a:t>
            </a:r>
          </a:p>
        </p:txBody>
      </p:sp>
      <p:grpSp>
        <p:nvGrpSpPr>
          <p:cNvPr id="33" name="Group 32">
            <a:extLst>
              <a:ext uri="{FF2B5EF4-FFF2-40B4-BE49-F238E27FC236}">
                <a16:creationId xmlns:a16="http://schemas.microsoft.com/office/drawing/2014/main" id="{AF84E1A1-4BF9-43F1-9719-563B4AEEA3A5}"/>
              </a:ext>
            </a:extLst>
          </p:cNvPr>
          <p:cNvGrpSpPr/>
          <p:nvPr/>
        </p:nvGrpSpPr>
        <p:grpSpPr>
          <a:xfrm>
            <a:off x="5054243" y="2674728"/>
            <a:ext cx="1914941" cy="676857"/>
            <a:chOff x="5054243" y="2674728"/>
            <a:chExt cx="1914941" cy="676857"/>
          </a:xfrm>
        </p:grpSpPr>
        <p:sp>
          <p:nvSpPr>
            <p:cNvPr id="31" name="Rectangle 30">
              <a:extLst>
                <a:ext uri="{FF2B5EF4-FFF2-40B4-BE49-F238E27FC236}">
                  <a16:creationId xmlns:a16="http://schemas.microsoft.com/office/drawing/2014/main" id="{F74D1F3F-6315-4D57-97F4-3580EE607B43}"/>
                </a:ext>
              </a:extLst>
            </p:cNvPr>
            <p:cNvSpPr/>
            <p:nvPr/>
          </p:nvSpPr>
          <p:spPr>
            <a:xfrm>
              <a:off x="5056789" y="2674728"/>
              <a:ext cx="1912395" cy="523220"/>
            </a:xfrm>
            <a:prstGeom prst="rect">
              <a:avLst/>
            </a:prstGeom>
          </p:spPr>
          <p:txBody>
            <a:bodyPr wrap="square">
              <a:spAutoFit/>
            </a:bodyPr>
            <a:lstStyle/>
            <a:p>
              <a:pPr algn="ctr"/>
              <a:r>
                <a:rPr lang="en-US" sz="2800" b="1" dirty="0">
                  <a:solidFill>
                    <a:schemeClr val="accent5">
                      <a:lumMod val="75000"/>
                    </a:schemeClr>
                  </a:solidFill>
                </a:rPr>
                <a:t>2.22M</a:t>
              </a:r>
            </a:p>
          </p:txBody>
        </p:sp>
        <p:sp>
          <p:nvSpPr>
            <p:cNvPr id="32" name="Rectangle 31">
              <a:extLst>
                <a:ext uri="{FF2B5EF4-FFF2-40B4-BE49-F238E27FC236}">
                  <a16:creationId xmlns:a16="http://schemas.microsoft.com/office/drawing/2014/main" id="{8602010A-A96C-4409-B9A9-6D0A3DAC6B9E}"/>
                </a:ext>
              </a:extLst>
            </p:cNvPr>
            <p:cNvSpPr/>
            <p:nvPr/>
          </p:nvSpPr>
          <p:spPr>
            <a:xfrm>
              <a:off x="5054243" y="3074586"/>
              <a:ext cx="1912395" cy="276999"/>
            </a:xfrm>
            <a:prstGeom prst="rect">
              <a:avLst/>
            </a:prstGeom>
          </p:spPr>
          <p:txBody>
            <a:bodyPr wrap="square">
              <a:spAutoFit/>
            </a:bodyPr>
            <a:lstStyle/>
            <a:p>
              <a:pPr algn="ctr"/>
              <a:r>
                <a:rPr lang="en-US" sz="1200" dirty="0">
                  <a:solidFill>
                    <a:schemeClr val="accent5">
                      <a:lumMod val="75000"/>
                    </a:schemeClr>
                  </a:solidFill>
                </a:rPr>
                <a:t>requests / sec</a:t>
              </a:r>
            </a:p>
          </p:txBody>
        </p:sp>
      </p:grpSp>
      <p:grpSp>
        <p:nvGrpSpPr>
          <p:cNvPr id="34" name="Group 33">
            <a:extLst>
              <a:ext uri="{FF2B5EF4-FFF2-40B4-BE49-F238E27FC236}">
                <a16:creationId xmlns:a16="http://schemas.microsoft.com/office/drawing/2014/main" id="{C0F34CBD-4EB7-44FF-9F75-708AE18A901B}"/>
              </a:ext>
            </a:extLst>
          </p:cNvPr>
          <p:cNvGrpSpPr/>
          <p:nvPr/>
        </p:nvGrpSpPr>
        <p:grpSpPr>
          <a:xfrm>
            <a:off x="2651822" y="3025114"/>
            <a:ext cx="1925783" cy="550718"/>
            <a:chOff x="5042781" y="2763711"/>
            <a:chExt cx="1925783" cy="550718"/>
          </a:xfrm>
        </p:grpSpPr>
        <p:sp>
          <p:nvSpPr>
            <p:cNvPr id="35" name="Rectangle 34">
              <a:extLst>
                <a:ext uri="{FF2B5EF4-FFF2-40B4-BE49-F238E27FC236}">
                  <a16:creationId xmlns:a16="http://schemas.microsoft.com/office/drawing/2014/main" id="{4A2853EF-F568-4338-AE1D-08B9BD92D964}"/>
                </a:ext>
              </a:extLst>
            </p:cNvPr>
            <p:cNvSpPr/>
            <p:nvPr/>
          </p:nvSpPr>
          <p:spPr>
            <a:xfrm>
              <a:off x="5042781" y="2763711"/>
              <a:ext cx="1912395" cy="400110"/>
            </a:xfrm>
            <a:prstGeom prst="rect">
              <a:avLst/>
            </a:prstGeom>
          </p:spPr>
          <p:txBody>
            <a:bodyPr wrap="square">
              <a:spAutoFit/>
            </a:bodyPr>
            <a:lstStyle/>
            <a:p>
              <a:pPr algn="ctr"/>
              <a:r>
                <a:rPr lang="en-US" sz="2000" b="1" dirty="0">
                  <a:solidFill>
                    <a:schemeClr val="accent5">
                      <a:lumMod val="75000"/>
                    </a:schemeClr>
                  </a:solidFill>
                </a:rPr>
                <a:t>0.73M</a:t>
              </a:r>
              <a:endParaRPr lang="en-US" sz="2800" b="1" dirty="0">
                <a:solidFill>
                  <a:schemeClr val="accent5">
                    <a:lumMod val="75000"/>
                  </a:schemeClr>
                </a:solidFill>
              </a:endParaRPr>
            </a:p>
          </p:txBody>
        </p:sp>
        <p:sp>
          <p:nvSpPr>
            <p:cNvPr id="36" name="Rectangle 35">
              <a:extLst>
                <a:ext uri="{FF2B5EF4-FFF2-40B4-BE49-F238E27FC236}">
                  <a16:creationId xmlns:a16="http://schemas.microsoft.com/office/drawing/2014/main" id="{971F584B-4953-49D9-8528-7683837212D2}"/>
                </a:ext>
              </a:extLst>
            </p:cNvPr>
            <p:cNvSpPr/>
            <p:nvPr/>
          </p:nvSpPr>
          <p:spPr>
            <a:xfrm>
              <a:off x="5056169" y="3037430"/>
              <a:ext cx="1912395" cy="276999"/>
            </a:xfrm>
            <a:prstGeom prst="rect">
              <a:avLst/>
            </a:prstGeom>
          </p:spPr>
          <p:txBody>
            <a:bodyPr wrap="square">
              <a:spAutoFit/>
            </a:bodyPr>
            <a:lstStyle/>
            <a:p>
              <a:pPr algn="ctr"/>
              <a:r>
                <a:rPr lang="en-US" sz="1200" dirty="0">
                  <a:solidFill>
                    <a:schemeClr val="accent5">
                      <a:lumMod val="75000"/>
                    </a:schemeClr>
                  </a:solidFill>
                </a:rPr>
                <a:t>requests / sec</a:t>
              </a:r>
            </a:p>
          </p:txBody>
        </p:sp>
      </p:grpSp>
      <p:grpSp>
        <p:nvGrpSpPr>
          <p:cNvPr id="37" name="Group 36">
            <a:extLst>
              <a:ext uri="{FF2B5EF4-FFF2-40B4-BE49-F238E27FC236}">
                <a16:creationId xmlns:a16="http://schemas.microsoft.com/office/drawing/2014/main" id="{B6FD9C4A-3966-417C-A5A1-D163D463C743}"/>
              </a:ext>
            </a:extLst>
          </p:cNvPr>
          <p:cNvGrpSpPr/>
          <p:nvPr/>
        </p:nvGrpSpPr>
        <p:grpSpPr>
          <a:xfrm>
            <a:off x="7494334" y="3002480"/>
            <a:ext cx="1925783" cy="550718"/>
            <a:chOff x="5042781" y="2763711"/>
            <a:chExt cx="1925783" cy="550718"/>
          </a:xfrm>
        </p:grpSpPr>
        <p:sp>
          <p:nvSpPr>
            <p:cNvPr id="38" name="Rectangle 37">
              <a:extLst>
                <a:ext uri="{FF2B5EF4-FFF2-40B4-BE49-F238E27FC236}">
                  <a16:creationId xmlns:a16="http://schemas.microsoft.com/office/drawing/2014/main" id="{B6AF99A6-A85D-41B2-BFFD-F065B8D6CE3B}"/>
                </a:ext>
              </a:extLst>
            </p:cNvPr>
            <p:cNvSpPr/>
            <p:nvPr/>
          </p:nvSpPr>
          <p:spPr>
            <a:xfrm>
              <a:off x="5042781" y="2763711"/>
              <a:ext cx="1912395" cy="400110"/>
            </a:xfrm>
            <a:prstGeom prst="rect">
              <a:avLst/>
            </a:prstGeom>
          </p:spPr>
          <p:txBody>
            <a:bodyPr wrap="square">
              <a:spAutoFit/>
            </a:bodyPr>
            <a:lstStyle/>
            <a:p>
              <a:pPr algn="ctr"/>
              <a:r>
                <a:rPr lang="en-US" sz="2000" b="1" dirty="0">
                  <a:solidFill>
                    <a:schemeClr val="accent5">
                      <a:lumMod val="75000"/>
                    </a:schemeClr>
                  </a:solidFill>
                </a:rPr>
                <a:t>0.53M</a:t>
              </a:r>
              <a:endParaRPr lang="en-US" sz="2800" b="1" dirty="0">
                <a:solidFill>
                  <a:schemeClr val="accent5">
                    <a:lumMod val="75000"/>
                  </a:schemeClr>
                </a:solidFill>
              </a:endParaRPr>
            </a:p>
          </p:txBody>
        </p:sp>
        <p:sp>
          <p:nvSpPr>
            <p:cNvPr id="39" name="Rectangle 38">
              <a:extLst>
                <a:ext uri="{FF2B5EF4-FFF2-40B4-BE49-F238E27FC236}">
                  <a16:creationId xmlns:a16="http://schemas.microsoft.com/office/drawing/2014/main" id="{C2F6D275-90AE-4659-B271-DAA7159195DB}"/>
                </a:ext>
              </a:extLst>
            </p:cNvPr>
            <p:cNvSpPr/>
            <p:nvPr/>
          </p:nvSpPr>
          <p:spPr>
            <a:xfrm>
              <a:off x="5056169" y="3037430"/>
              <a:ext cx="1912395" cy="276999"/>
            </a:xfrm>
            <a:prstGeom prst="rect">
              <a:avLst/>
            </a:prstGeom>
          </p:spPr>
          <p:txBody>
            <a:bodyPr wrap="square">
              <a:spAutoFit/>
            </a:bodyPr>
            <a:lstStyle/>
            <a:p>
              <a:pPr algn="ctr"/>
              <a:r>
                <a:rPr lang="en-US" sz="1200" dirty="0">
                  <a:solidFill>
                    <a:schemeClr val="accent5">
                      <a:lumMod val="75000"/>
                    </a:schemeClr>
                  </a:solidFill>
                </a:rPr>
                <a:t>requests / sec</a:t>
              </a:r>
            </a:p>
          </p:txBody>
        </p:sp>
      </p:grpSp>
    </p:spTree>
    <p:extLst>
      <p:ext uri="{BB962C8B-B14F-4D97-AF65-F5344CB8AC3E}">
        <p14:creationId xmlns:p14="http://schemas.microsoft.com/office/powerpoint/2010/main" val="335127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7FFB35-87DA-44FF-A94C-2DF830BAB839}"/>
              </a:ext>
            </a:extLst>
          </p:cNvPr>
          <p:cNvSpPr/>
          <p:nvPr/>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E895D2-0598-443A-8045-A979B8E827C5}"/>
              </a:ext>
            </a:extLst>
          </p:cNvPr>
          <p:cNvSpPr>
            <a:spLocks noGrp="1"/>
          </p:cNvSpPr>
          <p:nvPr>
            <p:ph type="title"/>
          </p:nvPr>
        </p:nvSpPr>
        <p:spPr>
          <a:xfrm>
            <a:off x="708579" y="1012999"/>
            <a:ext cx="4939186" cy="2215991"/>
          </a:xfrm>
        </p:spPr>
        <p:txBody>
          <a:bodyPr/>
          <a:lstStyle/>
          <a:p>
            <a:r>
              <a:rPr lang="en-US" dirty="0"/>
              <a:t>Stack Overflow completes their migration to .NET Core 3.1</a:t>
            </a:r>
          </a:p>
        </p:txBody>
      </p:sp>
      <p:pic>
        <p:nvPicPr>
          <p:cNvPr id="6" name="Graphic 5">
            <a:extLst>
              <a:ext uri="{FF2B5EF4-FFF2-40B4-BE49-F238E27FC236}">
                <a16:creationId xmlns:a16="http://schemas.microsoft.com/office/drawing/2014/main" id="{51AD4D6B-2260-4BE7-9646-3939DFB82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23034" y="2991929"/>
            <a:ext cx="4441931" cy="870966"/>
          </a:xfrm>
          <a:prstGeom prst="rect">
            <a:avLst/>
          </a:prstGeom>
        </p:spPr>
      </p:pic>
      <p:sp>
        <p:nvSpPr>
          <p:cNvPr id="8" name="TextBox 7">
            <a:extLst>
              <a:ext uri="{FF2B5EF4-FFF2-40B4-BE49-F238E27FC236}">
                <a16:creationId xmlns:a16="http://schemas.microsoft.com/office/drawing/2014/main" id="{82166D8B-E7E8-441F-A2A5-C6FADA4C0375}"/>
              </a:ext>
            </a:extLst>
          </p:cNvPr>
          <p:cNvSpPr txBox="1"/>
          <p:nvPr/>
        </p:nvSpPr>
        <p:spPr>
          <a:xfrm>
            <a:off x="708579" y="4475748"/>
            <a:ext cx="4645474" cy="1477328"/>
          </a:xfrm>
          <a:prstGeom prst="rect">
            <a:avLst/>
          </a:prstGeom>
          <a:noFill/>
        </p:spPr>
        <p:txBody>
          <a:bodyPr wrap="square" lIns="0" tIns="0" rIns="0" bIns="0" rtlCol="0">
            <a:spAutoFit/>
          </a:bodyPr>
          <a:lstStyle/>
          <a:p>
            <a:pPr algn="l"/>
            <a:r>
              <a:rPr lang="en-US" sz="2400" dirty="0"/>
              <a:t>Stack Overflow sees better performance, faster development, and containerization benefits with .NET Core.</a:t>
            </a:r>
            <a:endParaRPr lang="en-US" sz="1200" dirty="0"/>
          </a:p>
        </p:txBody>
      </p:sp>
    </p:spTree>
    <p:extLst>
      <p:ext uri="{BB962C8B-B14F-4D97-AF65-F5344CB8AC3E}">
        <p14:creationId xmlns:p14="http://schemas.microsoft.com/office/powerpoint/2010/main" val="36775359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 and is getting even faster</a:t>
            </a:r>
          </a:p>
        </p:txBody>
      </p:sp>
      <p:grpSp>
        <p:nvGrpSpPr>
          <p:cNvPr id="7" name="Group 6"/>
          <p:cNvGrpSpPr/>
          <p:nvPr/>
        </p:nvGrpSpPr>
        <p:grpSpPr>
          <a:xfrm>
            <a:off x="6024718" y="4280704"/>
            <a:ext cx="5504154" cy="2262138"/>
            <a:chOff x="838198" y="2584854"/>
            <a:chExt cx="4788106" cy="1883935"/>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2584854"/>
              <a:ext cx="4746797" cy="1514603"/>
            </a:xfrm>
            <a:prstGeom prst="rect">
              <a:avLst/>
            </a:prstGeom>
          </p:spPr>
        </p:pic>
        <p:sp>
          <p:nvSpPr>
            <p:cNvPr id="9" name="TextBox 8"/>
            <p:cNvSpPr txBox="1"/>
            <p:nvPr/>
          </p:nvSpPr>
          <p:spPr>
            <a:xfrm>
              <a:off x="838198" y="4099457"/>
              <a:ext cx="4788106" cy="369332"/>
            </a:xfrm>
            <a:prstGeom prst="rect">
              <a:avLst/>
            </a:prstGeom>
            <a:noFill/>
          </p:spPr>
          <p:txBody>
            <a:bodyPr wrap="none" rtlCol="0">
              <a:spAutoFit/>
            </a:bodyPr>
            <a:lstStyle/>
            <a:p>
              <a:r>
                <a:rPr lang="sr-Latn-BA" dirty="0"/>
                <a:t>6 minutes, 64 connections, 120.000.000 requests</a:t>
              </a:r>
              <a:endParaRPr lang="en-US" dirty="0"/>
            </a:p>
          </p:txBody>
        </p:sp>
      </p:gr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239" y="1775520"/>
            <a:ext cx="4746644" cy="225621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4718" y="1431324"/>
            <a:ext cx="5504154" cy="2607231"/>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239" y="4156417"/>
            <a:ext cx="5403221" cy="2470552"/>
          </a:xfrm>
          <a:prstGeom prst="rect">
            <a:avLst/>
          </a:prstGeom>
        </p:spPr>
      </p:pic>
      <p:sp>
        <p:nvSpPr>
          <p:cNvPr id="2" name="Rectangle 1"/>
          <p:cNvSpPr/>
          <p:nvPr/>
        </p:nvSpPr>
        <p:spPr>
          <a:xfrm>
            <a:off x="269239" y="1189176"/>
            <a:ext cx="4907113" cy="461665"/>
          </a:xfrm>
          <a:prstGeom prst="rect">
            <a:avLst/>
          </a:prstGeom>
        </p:spPr>
        <p:txBody>
          <a:bodyPr wrap="none">
            <a:spAutoFit/>
          </a:bodyPr>
          <a:lstStyle/>
          <a:p>
            <a:r>
              <a:rPr lang="en-US" sz="2400" dirty="0">
                <a:hlinkClick r:id="rId7"/>
              </a:rPr>
              <a:t>https://aka.ms/aspnet/benchmarks</a:t>
            </a:r>
            <a:endParaRPr lang="en-US" sz="2400" dirty="0"/>
          </a:p>
        </p:txBody>
      </p:sp>
    </p:spTree>
    <p:extLst>
      <p:ext uri="{BB962C8B-B14F-4D97-AF65-F5344CB8AC3E}">
        <p14:creationId xmlns:p14="http://schemas.microsoft.com/office/powerpoint/2010/main" val="27613675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.NET is Fast. Really Fast!</a:t>
            </a:r>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717" y="1882865"/>
            <a:ext cx="6472893" cy="2054718"/>
          </a:xfrm>
          <a:prstGeom prst="rect">
            <a:avLst/>
          </a:prstGeom>
        </p:spPr>
      </p:pic>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876" y="1882865"/>
            <a:ext cx="5111495" cy="2177430"/>
          </a:xfrm>
          <a:prstGeom prst="rect">
            <a:avLst/>
          </a:prstGeom>
        </p:spPr>
      </p:pic>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876" y="4166824"/>
            <a:ext cx="5062534" cy="1873471"/>
          </a:xfrm>
          <a:prstGeom prst="rect">
            <a:avLst/>
          </a:prstGeom>
        </p:spPr>
      </p:pic>
      <p:pic>
        <p:nvPicPr>
          <p:cNvPr id="43" name="Picture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9717" y="4059191"/>
            <a:ext cx="4922472" cy="2388370"/>
          </a:xfrm>
          <a:prstGeom prst="rect">
            <a:avLst/>
          </a:prstGeom>
        </p:spPr>
      </p:pic>
    </p:spTree>
    <p:extLst>
      <p:ext uri="{BB962C8B-B14F-4D97-AF65-F5344CB8AC3E}">
        <p14:creationId xmlns:p14="http://schemas.microsoft.com/office/powerpoint/2010/main" val="2345505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7F4E-0E95-4154-9147-9F5F1A20F9BE}"/>
              </a:ext>
            </a:extLst>
          </p:cNvPr>
          <p:cNvSpPr>
            <a:spLocks noGrp="1"/>
          </p:cNvSpPr>
          <p:nvPr>
            <p:ph type="title"/>
          </p:nvPr>
        </p:nvSpPr>
        <p:spPr/>
        <p:txBody>
          <a:bodyPr/>
          <a:lstStyle/>
          <a:p>
            <a:r>
              <a:rPr lang="en-US" sz="4000" b="1" dirty="0"/>
              <a:t>.NET is the platform of choice for the top 100K websites</a:t>
            </a:r>
          </a:p>
        </p:txBody>
      </p:sp>
      <p:sp>
        <p:nvSpPr>
          <p:cNvPr id="3" name="Text Placeholder 2">
            <a:extLst>
              <a:ext uri="{FF2B5EF4-FFF2-40B4-BE49-F238E27FC236}">
                <a16:creationId xmlns:a16="http://schemas.microsoft.com/office/drawing/2014/main" id="{FE73A3E1-61CF-4C31-9AD1-47B8E7B459C8}"/>
              </a:ext>
            </a:extLst>
          </p:cNvPr>
          <p:cNvSpPr>
            <a:spLocks noGrp="1"/>
          </p:cNvSpPr>
          <p:nvPr>
            <p:ph type="body" sz="quarter" idx="10"/>
          </p:nvPr>
        </p:nvSpPr>
        <p:spPr>
          <a:xfrm>
            <a:off x="269240" y="1670756"/>
            <a:ext cx="5488093" cy="4321183"/>
          </a:xfrm>
        </p:spPr>
        <p:txBody>
          <a:bodyPr/>
          <a:lstStyle/>
          <a:p>
            <a:r>
              <a:rPr lang="en-US" sz="2800" dirty="0"/>
              <a:t>More websites have been developed with ASP.NET than Ruby, Java, Python, Node.js, and Go combined.</a:t>
            </a:r>
          </a:p>
          <a:p>
            <a:endParaRPr lang="en-US" sz="2800" dirty="0"/>
          </a:p>
          <a:p>
            <a:r>
              <a:rPr lang="en-US" sz="2800" dirty="0"/>
              <a:t>Companies like </a:t>
            </a:r>
            <a:r>
              <a:rPr lang="en-US" sz="2800" u="sng" dirty="0" err="1">
                <a:hlinkClick r:id="rId3"/>
              </a:rPr>
              <a:t>Raygun</a:t>
            </a:r>
            <a:r>
              <a:rPr lang="en-US" sz="2800" dirty="0"/>
              <a:t>, </a:t>
            </a:r>
            <a:r>
              <a:rPr lang="en-US" sz="2800" u="sng" dirty="0">
                <a:hlinkClick r:id="rId4"/>
              </a:rPr>
              <a:t>GoDaddy</a:t>
            </a:r>
            <a:r>
              <a:rPr lang="en-US" sz="2800" dirty="0"/>
              <a:t>, and </a:t>
            </a:r>
            <a:r>
              <a:rPr lang="en-US" sz="2800" u="sng" dirty="0">
                <a:hlinkClick r:id="rId5"/>
              </a:rPr>
              <a:t>Tencent</a:t>
            </a:r>
            <a:r>
              <a:rPr lang="en-US" sz="2800" dirty="0"/>
              <a:t> choose .NET for better performance, increased flexibility, and higher compatibility.</a:t>
            </a:r>
          </a:p>
          <a:p>
            <a:endParaRPr lang="en-US" sz="2800" dirty="0"/>
          </a:p>
        </p:txBody>
      </p:sp>
      <p:pic>
        <p:nvPicPr>
          <p:cNvPr id="4" name="Graphic 3">
            <a:extLst>
              <a:ext uri="{FF2B5EF4-FFF2-40B4-BE49-F238E27FC236}">
                <a16:creationId xmlns:a16="http://schemas.microsoft.com/office/drawing/2014/main" id="{C43F7442-BE5B-451D-8F87-EB5FD62F4E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0918" y="1670756"/>
            <a:ext cx="6701082" cy="3160888"/>
          </a:xfrm>
          <a:prstGeom prst="rect">
            <a:avLst/>
          </a:prstGeom>
        </p:spPr>
      </p:pic>
      <p:sp>
        <p:nvSpPr>
          <p:cNvPr id="5" name="Rectangle 4">
            <a:extLst>
              <a:ext uri="{FF2B5EF4-FFF2-40B4-BE49-F238E27FC236}">
                <a16:creationId xmlns:a16="http://schemas.microsoft.com/office/drawing/2014/main" id="{796AA1FA-1AFB-45F1-B641-69695FB42A0E}"/>
              </a:ext>
            </a:extLst>
          </p:cNvPr>
          <p:cNvSpPr/>
          <p:nvPr/>
        </p:nvSpPr>
        <p:spPr>
          <a:xfrm>
            <a:off x="7776039" y="4693144"/>
            <a:ext cx="2130840" cy="276999"/>
          </a:xfrm>
          <a:prstGeom prst="rect">
            <a:avLst/>
          </a:prstGeom>
        </p:spPr>
        <p:txBody>
          <a:bodyPr wrap="none">
            <a:spAutoFit/>
          </a:bodyPr>
          <a:lstStyle/>
          <a:p>
            <a:r>
              <a:rPr lang="en-US" sz="1200" dirty="0">
                <a:solidFill>
                  <a:srgbClr val="999999"/>
                </a:solidFill>
                <a:latin typeface="+mj-lt"/>
              </a:rPr>
              <a:t>Data sourced from </a:t>
            </a:r>
            <a:r>
              <a:rPr lang="en-US" sz="1200" u="sng" dirty="0" err="1">
                <a:solidFill>
                  <a:srgbClr val="512BD4"/>
                </a:solidFill>
                <a:latin typeface="+mj-lt"/>
                <a:hlinkClick r:id="rId8"/>
              </a:rPr>
              <a:t>SimilarTech</a:t>
            </a:r>
            <a:endParaRPr lang="en-US" sz="1200" dirty="0">
              <a:latin typeface="+mj-lt"/>
            </a:endParaRPr>
          </a:p>
        </p:txBody>
      </p:sp>
    </p:spTree>
    <p:extLst>
      <p:ext uri="{BB962C8B-B14F-4D97-AF65-F5344CB8AC3E}">
        <p14:creationId xmlns:p14="http://schemas.microsoft.com/office/powerpoint/2010/main" val="4159827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0" ma:contentTypeDescription="Create a new document." ma:contentTypeScope="" ma:versionID="e1162cc15dbfb914ec52a789942caef8">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158813283217a5160f6383901b0d05a5"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3E43D6-DB2F-4C33-A8C8-D28F777A5DE7}">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http://schemas.openxmlformats.org/package/2006/metadata/core-properties"/>
    <ds:schemaRef ds:uri="http://purl.org/dc/terms/"/>
    <ds:schemaRef ds:uri="11245976-3b4d-4794-a754-317688483df2"/>
    <ds:schemaRef ds:uri="569b343d-e775-480b-9b2b-6a6986deb9b0"/>
    <ds:schemaRef ds:uri="http://www.w3.org/XML/1998/namespace"/>
    <ds:schemaRef ds:uri="http://purl.org/dc/dcmitype/"/>
  </ds:schemaRefs>
</ds:datastoreItem>
</file>

<file path=customXml/itemProps2.xml><?xml version="1.0" encoding="utf-8"?>
<ds:datastoreItem xmlns:ds="http://schemas.openxmlformats.org/officeDocument/2006/customXml" ds:itemID="{345A321A-8CE3-45D5-9A72-BB0D8FA29E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93821A7-5528-48BE-BD00-067FBFDD28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DotnetTeam_PresentationTemplate</Template>
  <TotalTime>7584</TotalTime>
  <Words>3283</Words>
  <Application>Microsoft Office PowerPoint</Application>
  <PresentationFormat>Widescreen</PresentationFormat>
  <Paragraphs>375</Paragraphs>
  <Slides>25</Slides>
  <Notes>16</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Calibri</vt:lpstr>
      <vt:lpstr>Consolas</vt:lpstr>
      <vt:lpstr>Gill Sans MT</vt:lpstr>
      <vt:lpstr>Segoe UI</vt:lpstr>
      <vt:lpstr>Segoe UI Light</vt:lpstr>
      <vt:lpstr>Segoe UI Semibold</vt:lpstr>
      <vt:lpstr>Segoe UI Semilight</vt:lpstr>
      <vt:lpstr>Wingdings</vt:lpstr>
      <vt:lpstr>1_Dotnet_Template</vt:lpstr>
      <vt:lpstr>PowerPoint Presentation</vt:lpstr>
      <vt:lpstr>PowerPoint Presentation</vt:lpstr>
      <vt:lpstr>.NET ecosystem momentum </vt:lpstr>
      <vt:lpstr>.NET adoption</vt:lpstr>
      <vt:lpstr>.NET is Fast. Really Fast!</vt:lpstr>
      <vt:lpstr>Stack Overflow completes their migration to .NET Core 3.1</vt:lpstr>
      <vt:lpstr>… and is getting even faster</vt:lpstr>
      <vt:lpstr>.NET is Fast. Really Fast!</vt:lpstr>
      <vt:lpstr>.NET is the platform of choice for the top 100K websites</vt:lpstr>
      <vt:lpstr>PowerPoint Presentation</vt:lpstr>
      <vt:lpstr>PowerPoint Presentation</vt:lpstr>
      <vt:lpstr>The .NET Roadmap</vt:lpstr>
      <vt:lpstr>The .NET Roadmap</vt:lpstr>
      <vt:lpstr>The .NET Roadmap</vt:lpstr>
      <vt:lpstr>PowerPoint Presentation</vt:lpstr>
      <vt:lpstr>One .NET vision – .NET 5 to 6 "wave"</vt:lpstr>
      <vt:lpstr>.NET 5 to .NET 6 “wave”</vt:lpstr>
      <vt:lpstr>.NET - a unified platform</vt:lpstr>
      <vt:lpstr>.NET Schedule</vt:lpstr>
      <vt:lpstr>Cloud native investments</vt:lpstr>
      <vt:lpstr>Learn more</vt:lpstr>
      <vt:lpstr>Learn how to program with C#</vt:lpstr>
      <vt:lpstr>Learn? Microsoft Learn</vt:lpstr>
      <vt:lpstr>PowerPoint Presentation</vt:lpstr>
      <vt:lpstr>Thanks!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Joanna Lamch</cp:lastModifiedBy>
  <cp:revision>114</cp:revision>
  <cp:lastPrinted>2018-03-26T22:33:58Z</cp:lastPrinted>
  <dcterms:created xsi:type="dcterms:W3CDTF">2018-01-09T22:22:16Z</dcterms:created>
  <dcterms:modified xsi:type="dcterms:W3CDTF">2020-08-15T19:35:09Z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0x01010022F88B0CCF1BBA489747F146E6B5E06D</vt:lpwstr>
  </property>
  <property fmtid="{D5CDD505-2E9C-101B-9397-08002B2CF9AE}" pid="3" name="MSIP_Label_87ba5c36-b7cf-4793-bbc2-bd5b3a9f95ca_Enabled">
    <vt:lpwstr>True</vt:lpwstr>
  </property>
  <property fmtid="{D5CDD505-2E9C-101B-9397-08002B2CF9AE}" pid="4" name="MSIP_Label_87ba5c36-b7cf-4793-bbc2-bd5b3a9f95ca_SiteId">
    <vt:lpwstr>72f988bf-86f1-41af-91ab-2d7cd011db47</vt:lpwstr>
  </property>
  <property fmtid="{D5CDD505-2E9C-101B-9397-08002B2CF9AE}" pid="5" name="MSIP_Label_87ba5c36-b7cf-4793-bbc2-bd5b3a9f95ca_Owner">
    <vt:lpwstr>bethma@microsoft.com</vt:lpwstr>
  </property>
  <property fmtid="{D5CDD505-2E9C-101B-9397-08002B2CF9AE}" pid="6" name="MSIP_Label_87ba5c36-b7cf-4793-bbc2-bd5b3a9f95ca_SetDate">
    <vt:lpwstr>2018-03-20T23:54:01.5151036Z</vt:lpwstr>
  </property>
  <property fmtid="{D5CDD505-2E9C-101B-9397-08002B2CF9AE}" pid="7" name="MSIP_Label_87ba5c36-b7cf-4793-bbc2-bd5b3a9f95ca_Name">
    <vt:lpwstr>Non-Business</vt:lpwstr>
  </property>
  <property fmtid="{D5CDD505-2E9C-101B-9397-08002B2CF9AE}" pid="8" name="MSIP_Label_87ba5c36-b7cf-4793-bbc2-bd5b3a9f95ca_Application">
    <vt:lpwstr>Microsoft Azure Information Protection</vt:lpwstr>
  </property>
  <property fmtid="{D5CDD505-2E9C-101B-9397-08002B2CF9AE}" pid="9" name="MSIP_Label_87ba5c36-b7cf-4793-bbc2-bd5b3a9f95ca_Extended_MSFT_Method">
    <vt:lpwstr>Manual</vt:lpwstr>
  </property>
  <property fmtid="{D5CDD505-2E9C-101B-9397-08002B2CF9AE}" pid="10" name="Sensitivity">
    <vt:lpwstr>Non-Business</vt:lpwstr>
  </property>
</Properties>
</file>